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Instrument Sans Medium" panose="020B0604020202020204" charset="0"/>
      <p:regular r:id="rId20"/>
      <p:bold r:id="rId21"/>
      <p:italic r:id="rId22"/>
      <p:boldItalic r:id="rId23"/>
    </p:embeddedFont>
    <p:embeddedFont>
      <p:font typeface="Inter"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glGdYAOk2sGKRYkQLJm/fqtJSD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 name="Google Shape;48;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0" name="Google Shape;220;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 name="Google Shape;80;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 name="Google Shape;91;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 name="Google Shape;104;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4" name="Google Shape;164;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6"/>
        <p:cNvGrpSpPr/>
        <p:nvPr/>
      </p:nvGrpSpPr>
      <p:grpSpPr>
        <a:xfrm>
          <a:off x="0" y="0"/>
          <a:ext cx="0" cy="0"/>
          <a:chOff x="0" y="0"/>
          <a:chExt cx="0" cy="0"/>
        </a:xfrm>
      </p:grpSpPr>
      <p:sp>
        <p:nvSpPr>
          <p:cNvPr id="7" name="Google Shape;7;p15"/>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5"/>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33"/>
        <p:cNvGrpSpPr/>
        <p:nvPr/>
      </p:nvGrpSpPr>
      <p:grpSpPr>
        <a:xfrm>
          <a:off x="0" y="0"/>
          <a:ext cx="0" cy="0"/>
          <a:chOff x="0" y="0"/>
          <a:chExt cx="0" cy="0"/>
        </a:xfrm>
      </p:grpSpPr>
      <p:sp>
        <p:nvSpPr>
          <p:cNvPr id="34" name="Google Shape;34;p24"/>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4"/>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36"/>
        <p:cNvGrpSpPr/>
        <p:nvPr/>
      </p:nvGrpSpPr>
      <p:grpSpPr>
        <a:xfrm>
          <a:off x="0" y="0"/>
          <a:ext cx="0" cy="0"/>
          <a:chOff x="0" y="0"/>
          <a:chExt cx="0" cy="0"/>
        </a:xfrm>
      </p:grpSpPr>
      <p:sp>
        <p:nvSpPr>
          <p:cNvPr id="37" name="Google Shape;37;p25"/>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5"/>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spTree>
      <p:nvGrpSpPr>
        <p:cNvPr id="1" name="Shape 39"/>
        <p:cNvGrpSpPr/>
        <p:nvPr/>
      </p:nvGrpSpPr>
      <p:grpSpPr>
        <a:xfrm>
          <a:off x="0" y="0"/>
          <a:ext cx="0" cy="0"/>
          <a:chOff x="0" y="0"/>
          <a:chExt cx="0" cy="0"/>
        </a:xfrm>
      </p:grpSpPr>
      <p:sp>
        <p:nvSpPr>
          <p:cNvPr id="40" name="Google Shape;40;p26"/>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6"/>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spTree>
      <p:nvGrpSpPr>
        <p:cNvPr id="1" name="Shape 42"/>
        <p:cNvGrpSpPr/>
        <p:nvPr/>
      </p:nvGrpSpPr>
      <p:grpSpPr>
        <a:xfrm>
          <a:off x="0" y="0"/>
          <a:ext cx="0" cy="0"/>
          <a:chOff x="0" y="0"/>
          <a:chExt cx="0" cy="0"/>
        </a:xfrm>
      </p:grpSpPr>
      <p:sp>
        <p:nvSpPr>
          <p:cNvPr id="43" name="Google Shape;43;p27"/>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7"/>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9"/>
        <p:cNvGrpSpPr/>
        <p:nvPr/>
      </p:nvGrpSpPr>
      <p:grpSpPr>
        <a:xfrm>
          <a:off x="0" y="0"/>
          <a:ext cx="0" cy="0"/>
          <a:chOff x="0" y="0"/>
          <a:chExt cx="0" cy="0"/>
        </a:xfrm>
      </p:grpSpPr>
      <p:sp>
        <p:nvSpPr>
          <p:cNvPr id="10" name="Google Shape;10;p16"/>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6"/>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2"/>
        <p:cNvGrpSpPr/>
        <p:nvPr/>
      </p:nvGrpSpPr>
      <p:grpSpPr>
        <a:xfrm>
          <a:off x="0" y="0"/>
          <a:ext cx="0" cy="0"/>
          <a:chOff x="0" y="0"/>
          <a:chExt cx="0" cy="0"/>
        </a:xfrm>
      </p:grpSpPr>
      <p:sp>
        <p:nvSpPr>
          <p:cNvPr id="13" name="Google Shape;13;p17"/>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7"/>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5"/>
        <p:cNvGrpSpPr/>
        <p:nvPr/>
      </p:nvGrpSpPr>
      <p:grpSpPr>
        <a:xfrm>
          <a:off x="0" y="0"/>
          <a:ext cx="0" cy="0"/>
          <a:chOff x="0" y="0"/>
          <a:chExt cx="0" cy="0"/>
        </a:xfrm>
      </p:grpSpPr>
      <p:sp>
        <p:nvSpPr>
          <p:cNvPr id="16" name="Google Shape;16;p18"/>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8"/>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8"/>
        <p:cNvGrpSpPr/>
        <p:nvPr/>
      </p:nvGrpSpPr>
      <p:grpSpPr>
        <a:xfrm>
          <a:off x="0" y="0"/>
          <a:ext cx="0" cy="0"/>
          <a:chOff x="0" y="0"/>
          <a:chExt cx="0" cy="0"/>
        </a:xfrm>
      </p:grpSpPr>
      <p:sp>
        <p:nvSpPr>
          <p:cNvPr id="19" name="Google Shape;19;p19"/>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9"/>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21"/>
        <p:cNvGrpSpPr/>
        <p:nvPr/>
      </p:nvGrpSpPr>
      <p:grpSpPr>
        <a:xfrm>
          <a:off x="0" y="0"/>
          <a:ext cx="0" cy="0"/>
          <a:chOff x="0" y="0"/>
          <a:chExt cx="0" cy="0"/>
        </a:xfrm>
      </p:grpSpPr>
      <p:sp>
        <p:nvSpPr>
          <p:cNvPr id="22" name="Google Shape;22;p20"/>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0"/>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24"/>
        <p:cNvGrpSpPr/>
        <p:nvPr/>
      </p:nvGrpSpPr>
      <p:grpSpPr>
        <a:xfrm>
          <a:off x="0" y="0"/>
          <a:ext cx="0" cy="0"/>
          <a:chOff x="0" y="0"/>
          <a:chExt cx="0" cy="0"/>
        </a:xfrm>
      </p:grpSpPr>
      <p:sp>
        <p:nvSpPr>
          <p:cNvPr id="25" name="Google Shape;25;p21"/>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1"/>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27"/>
        <p:cNvGrpSpPr/>
        <p:nvPr/>
      </p:nvGrpSpPr>
      <p:grpSpPr>
        <a:xfrm>
          <a:off x="0" y="0"/>
          <a:ext cx="0" cy="0"/>
          <a:chOff x="0" y="0"/>
          <a:chExt cx="0" cy="0"/>
        </a:xfrm>
      </p:grpSpPr>
      <p:sp>
        <p:nvSpPr>
          <p:cNvPr id="28" name="Google Shape;28;p22"/>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2"/>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30"/>
        <p:cNvGrpSpPr/>
        <p:nvPr/>
      </p:nvGrpSpPr>
      <p:grpSpPr>
        <a:xfrm>
          <a:off x="0" y="0"/>
          <a:ext cx="0" cy="0"/>
          <a:chOff x="0" y="0"/>
          <a:chExt cx="0" cy="0"/>
        </a:xfrm>
      </p:grpSpPr>
      <p:sp>
        <p:nvSpPr>
          <p:cNvPr id="31" name="Google Shape;31;p23"/>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3"/>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EETMEHTA18/solar_system_project"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Google Shape;51;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52" name="Google Shape;52;p1"/>
          <p:cNvSpPr/>
          <p:nvPr/>
        </p:nvSpPr>
        <p:spPr>
          <a:xfrm>
            <a:off x="6280190" y="955834"/>
            <a:ext cx="75564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b="0" i="0" u="none" strike="noStrike" cap="none">
                <a:solidFill>
                  <a:srgbClr val="EFD5FA"/>
                </a:solidFill>
                <a:latin typeface="Instrument Sans Medium"/>
                <a:ea typeface="Instrument Sans Medium"/>
                <a:cs typeface="Instrument Sans Medium"/>
                <a:sym typeface="Instrument Sans Medium"/>
              </a:rPr>
              <a:t>Exploring the Solar System with C</a:t>
            </a:r>
            <a:endParaRPr sz="4450" b="0" i="0" u="none" strike="noStrike" cap="none">
              <a:solidFill>
                <a:schemeClr val="dk1"/>
              </a:solidFill>
              <a:latin typeface="Calibri"/>
              <a:ea typeface="Calibri"/>
              <a:cs typeface="Calibri"/>
              <a:sym typeface="Calibri"/>
            </a:endParaRPr>
          </a:p>
        </p:txBody>
      </p:sp>
      <p:sp>
        <p:nvSpPr>
          <p:cNvPr id="53" name="Google Shape;53;p1"/>
          <p:cNvSpPr/>
          <p:nvPr/>
        </p:nvSpPr>
        <p:spPr>
          <a:xfrm>
            <a:off x="6280190" y="2713553"/>
            <a:ext cx="7556421"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b="0" i="0" u="none" strike="noStrike" cap="none">
                <a:solidFill>
                  <a:srgbClr val="C7CDD6"/>
                </a:solidFill>
                <a:latin typeface="Inter"/>
                <a:ea typeface="Inter"/>
                <a:cs typeface="Inter"/>
                <a:sym typeface="Inter"/>
              </a:rPr>
              <a:t>This presentation outlines a C &amp; HTML- CSS-based approach to simulating the dynamics of our solar system, showcasing how programming can be used to model celestial objects and their interactions.</a:t>
            </a:r>
            <a:endParaRPr sz="1750" b="0" i="0" u="none" strike="noStrike" cap="none">
              <a:solidFill>
                <a:schemeClr val="dk1"/>
              </a:solidFill>
              <a:latin typeface="Calibri"/>
              <a:ea typeface="Calibri"/>
              <a:cs typeface="Calibri"/>
              <a:sym typeface="Calibri"/>
            </a:endParaRPr>
          </a:p>
        </p:txBody>
      </p:sp>
      <p:sp>
        <p:nvSpPr>
          <p:cNvPr id="54" name="Google Shape;54;p1"/>
          <p:cNvSpPr/>
          <p:nvPr/>
        </p:nvSpPr>
        <p:spPr>
          <a:xfrm>
            <a:off x="6280190" y="4420314"/>
            <a:ext cx="7556421" cy="461129"/>
          </a:xfrm>
          <a:prstGeom prst="rect">
            <a:avLst/>
          </a:prstGeom>
          <a:noFill/>
          <a:ln>
            <a:noFill/>
          </a:ln>
        </p:spPr>
        <p:txBody>
          <a:bodyPr spcFirstLastPara="1" wrap="square" lIns="0" tIns="0" rIns="0" bIns="0" anchor="t" anchorCtr="0">
            <a:noAutofit/>
          </a:bodyPr>
          <a:lstStyle/>
          <a:p>
            <a:pPr marL="0" marR="0" lvl="0" indent="0" algn="l" rtl="0">
              <a:lnSpc>
                <a:spcPct val="161363"/>
              </a:lnSpc>
              <a:spcBef>
                <a:spcPts val="0"/>
              </a:spcBef>
              <a:spcAft>
                <a:spcPts val="0"/>
              </a:spcAft>
              <a:buClr>
                <a:srgbClr val="C7CDD6"/>
              </a:buClr>
              <a:buSzPts val="2200"/>
              <a:buFont typeface="Inter"/>
              <a:buNone/>
            </a:pPr>
            <a:r>
              <a:rPr lang="en-US" sz="2200" b="0" i="0" u="none" strike="noStrike" cap="none">
                <a:solidFill>
                  <a:srgbClr val="C7CDD6"/>
                </a:solidFill>
                <a:latin typeface="Inter"/>
                <a:ea typeface="Inter"/>
                <a:cs typeface="Inter"/>
                <a:sym typeface="Inter"/>
              </a:rPr>
              <a:t>Presented By </a:t>
            </a:r>
            <a:r>
              <a:rPr lang="en-US" sz="2200" b="0" i="0" u="none" strike="noStrike" cap="none">
                <a:solidFill>
                  <a:srgbClr val="000000"/>
                </a:solidFill>
                <a:latin typeface="Inter"/>
                <a:ea typeface="Inter"/>
                <a:cs typeface="Inter"/>
                <a:sym typeface="Inter"/>
              </a:rPr>
              <a:t>😎</a:t>
            </a:r>
            <a:r>
              <a:rPr lang="en-US" sz="2200" b="0" i="0" u="none" strike="noStrike" cap="none">
                <a:solidFill>
                  <a:srgbClr val="C7CDD6"/>
                </a:solidFill>
                <a:latin typeface="Inter"/>
                <a:ea typeface="Inter"/>
                <a:cs typeface="Inter"/>
                <a:sym typeface="Inter"/>
              </a:rPr>
              <a:t> :</a:t>
            </a:r>
            <a:endParaRPr sz="2200" b="0" i="0" u="none" strike="noStrike" cap="none">
              <a:solidFill>
                <a:schemeClr val="dk1"/>
              </a:solidFill>
              <a:latin typeface="Calibri"/>
              <a:ea typeface="Calibri"/>
              <a:cs typeface="Calibri"/>
              <a:sym typeface="Calibri"/>
            </a:endParaRPr>
          </a:p>
        </p:txBody>
      </p:sp>
      <p:sp>
        <p:nvSpPr>
          <p:cNvPr id="55" name="Google Shape;55;p1"/>
          <p:cNvSpPr/>
          <p:nvPr/>
        </p:nvSpPr>
        <p:spPr>
          <a:xfrm>
            <a:off x="6280190" y="5136594"/>
            <a:ext cx="7556421" cy="453509"/>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7CDD6"/>
              </a:buClr>
              <a:buSzPts val="1750"/>
              <a:buFont typeface="Inter"/>
              <a:buChar char="•"/>
            </a:pPr>
            <a:r>
              <a:rPr lang="en-US" sz="1750" b="0" i="0" u="none" strike="noStrike" cap="none">
                <a:solidFill>
                  <a:srgbClr val="C7CDD6"/>
                </a:solidFill>
                <a:latin typeface="Inter"/>
                <a:ea typeface="Inter"/>
                <a:cs typeface="Inter"/>
                <a:sym typeface="Inter"/>
              </a:rPr>
              <a:t>24CE055 - URVAL KHENI</a:t>
            </a:r>
            <a:endParaRPr sz="1750" b="0" i="0" u="none" strike="noStrike" cap="none">
              <a:solidFill>
                <a:schemeClr val="dk1"/>
              </a:solidFill>
              <a:latin typeface="Calibri"/>
              <a:ea typeface="Calibri"/>
              <a:cs typeface="Calibri"/>
              <a:sym typeface="Calibri"/>
            </a:endParaRPr>
          </a:p>
        </p:txBody>
      </p:sp>
      <p:sp>
        <p:nvSpPr>
          <p:cNvPr id="56" name="Google Shape;56;p1"/>
          <p:cNvSpPr/>
          <p:nvPr/>
        </p:nvSpPr>
        <p:spPr>
          <a:xfrm>
            <a:off x="6280190" y="5669399"/>
            <a:ext cx="7556421" cy="453509"/>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7CDD6"/>
              </a:buClr>
              <a:buSzPts val="1750"/>
              <a:buFont typeface="Inter"/>
              <a:buChar char="•"/>
            </a:pPr>
            <a:r>
              <a:rPr lang="en-US" sz="1750" b="0" i="0" u="none" strike="noStrike" cap="none">
                <a:solidFill>
                  <a:srgbClr val="C7CDD6"/>
                </a:solidFill>
                <a:latin typeface="Inter"/>
                <a:ea typeface="Inter"/>
                <a:cs typeface="Inter"/>
                <a:sym typeface="Inter"/>
              </a:rPr>
              <a:t>24CE064 - HEET MEHTA</a:t>
            </a:r>
            <a:endParaRPr sz="1750" b="0" i="0" u="none" strike="noStrike" cap="none">
              <a:solidFill>
                <a:schemeClr val="dk1"/>
              </a:solidFill>
              <a:latin typeface="Calibri"/>
              <a:ea typeface="Calibri"/>
              <a:cs typeface="Calibri"/>
              <a:sym typeface="Calibri"/>
            </a:endParaRPr>
          </a:p>
        </p:txBody>
      </p:sp>
      <p:sp>
        <p:nvSpPr>
          <p:cNvPr id="57" name="Google Shape;57;p1"/>
          <p:cNvSpPr/>
          <p:nvPr/>
        </p:nvSpPr>
        <p:spPr>
          <a:xfrm>
            <a:off x="6588800" y="6151304"/>
            <a:ext cx="7556421" cy="453509"/>
          </a:xfrm>
          <a:prstGeom prst="rect">
            <a:avLst/>
          </a:prstGeom>
          <a:noFill/>
          <a:ln>
            <a:noFill/>
          </a:ln>
        </p:spPr>
        <p:txBody>
          <a:bodyPr spcFirstLastPara="1" wrap="square" lIns="0" tIns="0" rIns="0" bIns="0" anchor="t" anchorCtr="0">
            <a:noAutofit/>
          </a:bodyPr>
          <a:lstStyle/>
          <a:p>
            <a:pPr marR="0" lvl="0" algn="l" rtl="0">
              <a:lnSpc>
                <a:spcPct val="162857"/>
              </a:lnSpc>
              <a:spcBef>
                <a:spcPts val="0"/>
              </a:spcBef>
              <a:spcAft>
                <a:spcPts val="0"/>
              </a:spcAft>
              <a:buClr>
                <a:srgbClr val="C7CDD6"/>
              </a:buClr>
              <a:buSzPts val="1750"/>
            </a:pPr>
            <a:endParaRPr sz="1750" b="0" i="0" u="none" strike="noStrike" cap="none" dirty="0">
              <a:solidFill>
                <a:schemeClr val="dk1"/>
              </a:solidFill>
              <a:latin typeface="Calibri"/>
              <a:ea typeface="Calibri"/>
              <a:cs typeface="Calibri"/>
              <a:sym typeface="Calibri"/>
            </a:endParaRPr>
          </a:p>
        </p:txBody>
      </p:sp>
      <p:sp>
        <p:nvSpPr>
          <p:cNvPr id="58" name="Google Shape;58;p1"/>
          <p:cNvSpPr/>
          <p:nvPr/>
        </p:nvSpPr>
        <p:spPr>
          <a:xfrm>
            <a:off x="6280190" y="6910864"/>
            <a:ext cx="75564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p:nvPr/>
        </p:nvSpPr>
        <p:spPr>
          <a:xfrm>
            <a:off x="793790" y="972145"/>
            <a:ext cx="8369737"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a:solidFill>
                  <a:srgbClr val="EFD5FA"/>
                </a:solidFill>
                <a:latin typeface="Instrument Sans Medium"/>
                <a:ea typeface="Instrument Sans Medium"/>
                <a:cs typeface="Instrument Sans Medium"/>
                <a:sym typeface="Instrument Sans Medium"/>
              </a:rPr>
              <a:t>Calculating Gravitational Forces</a:t>
            </a:r>
            <a:endParaRPr sz="4450">
              <a:solidFill>
                <a:schemeClr val="dk1"/>
              </a:solidFill>
              <a:latin typeface="Calibri"/>
              <a:ea typeface="Calibri"/>
              <a:cs typeface="Calibri"/>
              <a:sym typeface="Calibri"/>
            </a:endParaRPr>
          </a:p>
        </p:txBody>
      </p:sp>
      <p:pic>
        <p:nvPicPr>
          <p:cNvPr id="176" name="Google Shape;176;p10" descr="preencoded.png"/>
          <p:cNvPicPr preferRelativeResize="0"/>
          <p:nvPr/>
        </p:nvPicPr>
        <p:blipFill rotWithShape="1">
          <a:blip r:embed="rId3">
            <a:alphaModFix/>
          </a:blip>
          <a:srcRect/>
          <a:stretch/>
        </p:blipFill>
        <p:spPr>
          <a:xfrm>
            <a:off x="2978348" y="2134553"/>
            <a:ext cx="2152055" cy="1669852"/>
          </a:xfrm>
          <a:prstGeom prst="rect">
            <a:avLst/>
          </a:prstGeom>
          <a:noFill/>
          <a:ln>
            <a:noFill/>
          </a:ln>
        </p:spPr>
      </p:pic>
      <p:sp>
        <p:nvSpPr>
          <p:cNvPr id="177" name="Google Shape;177;p10"/>
          <p:cNvSpPr/>
          <p:nvPr/>
        </p:nvSpPr>
        <p:spPr>
          <a:xfrm>
            <a:off x="3999190" y="2959179"/>
            <a:ext cx="110252"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1</a:t>
            </a:r>
            <a:endParaRPr sz="2200">
              <a:solidFill>
                <a:schemeClr val="dk1"/>
              </a:solidFill>
              <a:latin typeface="Calibri"/>
              <a:ea typeface="Calibri"/>
              <a:cs typeface="Calibri"/>
              <a:sym typeface="Calibri"/>
            </a:endParaRPr>
          </a:p>
        </p:txBody>
      </p:sp>
      <p:sp>
        <p:nvSpPr>
          <p:cNvPr id="178" name="Google Shape;178;p10"/>
          <p:cNvSpPr/>
          <p:nvPr/>
        </p:nvSpPr>
        <p:spPr>
          <a:xfrm>
            <a:off x="5357217" y="236136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Newton's Law</a:t>
            </a:r>
            <a:endParaRPr sz="2200">
              <a:solidFill>
                <a:schemeClr val="dk1"/>
              </a:solidFill>
              <a:latin typeface="Calibri"/>
              <a:ea typeface="Calibri"/>
              <a:cs typeface="Calibri"/>
              <a:sym typeface="Calibri"/>
            </a:endParaRPr>
          </a:p>
        </p:txBody>
      </p:sp>
      <p:sp>
        <p:nvSpPr>
          <p:cNvPr id="179" name="Google Shape;179;p10"/>
          <p:cNvSpPr/>
          <p:nvPr/>
        </p:nvSpPr>
        <p:spPr>
          <a:xfrm>
            <a:off x="5357217" y="2851785"/>
            <a:ext cx="8252579"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Use Newton's law of universal gravitation to calculate the force between any two objects.</a:t>
            </a:r>
            <a:endParaRPr sz="1750">
              <a:solidFill>
                <a:schemeClr val="dk1"/>
              </a:solidFill>
              <a:latin typeface="Calibri"/>
              <a:ea typeface="Calibri"/>
              <a:cs typeface="Calibri"/>
              <a:sym typeface="Calibri"/>
            </a:endParaRPr>
          </a:p>
        </p:txBody>
      </p:sp>
      <p:sp>
        <p:nvSpPr>
          <p:cNvPr id="180" name="Google Shape;180;p10"/>
          <p:cNvSpPr/>
          <p:nvPr/>
        </p:nvSpPr>
        <p:spPr>
          <a:xfrm>
            <a:off x="5187077" y="3817501"/>
            <a:ext cx="8592860" cy="15240"/>
          </a:xfrm>
          <a:prstGeom prst="roundRect">
            <a:avLst>
              <a:gd name="adj" fmla="val 223256"/>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 name="Google Shape;181;p10" descr="preencoded.png"/>
          <p:cNvPicPr preferRelativeResize="0"/>
          <p:nvPr/>
        </p:nvPicPr>
        <p:blipFill rotWithShape="1">
          <a:blip r:embed="rId4">
            <a:alphaModFix/>
          </a:blip>
          <a:srcRect/>
          <a:stretch/>
        </p:blipFill>
        <p:spPr>
          <a:xfrm>
            <a:off x="1902381" y="3861078"/>
            <a:ext cx="4304109" cy="1669852"/>
          </a:xfrm>
          <a:prstGeom prst="rect">
            <a:avLst/>
          </a:prstGeom>
          <a:noFill/>
          <a:ln>
            <a:noFill/>
          </a:ln>
        </p:spPr>
      </p:pic>
      <p:sp>
        <p:nvSpPr>
          <p:cNvPr id="182" name="Google Shape;182;p10"/>
          <p:cNvSpPr/>
          <p:nvPr/>
        </p:nvSpPr>
        <p:spPr>
          <a:xfrm>
            <a:off x="3976211" y="4469249"/>
            <a:ext cx="156210"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2</a:t>
            </a:r>
            <a:endParaRPr sz="2200">
              <a:solidFill>
                <a:schemeClr val="dk1"/>
              </a:solidFill>
              <a:latin typeface="Calibri"/>
              <a:ea typeface="Calibri"/>
              <a:cs typeface="Calibri"/>
              <a:sym typeface="Calibri"/>
            </a:endParaRPr>
          </a:p>
        </p:txBody>
      </p:sp>
      <p:sp>
        <p:nvSpPr>
          <p:cNvPr id="183" name="Google Shape;183;p10"/>
          <p:cNvSpPr/>
          <p:nvPr/>
        </p:nvSpPr>
        <p:spPr>
          <a:xfrm>
            <a:off x="6433304" y="4087892"/>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Orbital Speed</a:t>
            </a:r>
            <a:endParaRPr sz="2200">
              <a:solidFill>
                <a:schemeClr val="dk1"/>
              </a:solidFill>
              <a:latin typeface="Calibri"/>
              <a:ea typeface="Calibri"/>
              <a:cs typeface="Calibri"/>
              <a:sym typeface="Calibri"/>
            </a:endParaRPr>
          </a:p>
        </p:txBody>
      </p:sp>
      <p:sp>
        <p:nvSpPr>
          <p:cNvPr id="184" name="Google Shape;184;p10"/>
          <p:cNvSpPr/>
          <p:nvPr/>
        </p:nvSpPr>
        <p:spPr>
          <a:xfrm>
            <a:off x="6433304" y="4578310"/>
            <a:ext cx="7176492"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Using the formulas of </a:t>
            </a:r>
            <a:r>
              <a:rPr lang="en-US" sz="1750" b="1">
                <a:solidFill>
                  <a:srgbClr val="C7CDD6"/>
                </a:solidFill>
                <a:latin typeface="Inter"/>
                <a:ea typeface="Inter"/>
                <a:cs typeface="Inter"/>
                <a:sym typeface="Inter"/>
              </a:rPr>
              <a:t>gravitational force</a:t>
            </a:r>
            <a:r>
              <a:rPr lang="en-US" sz="1750">
                <a:solidFill>
                  <a:srgbClr val="C7CDD6"/>
                </a:solidFill>
                <a:latin typeface="Inter"/>
                <a:ea typeface="Inter"/>
                <a:cs typeface="Inter"/>
                <a:sym typeface="Inter"/>
              </a:rPr>
              <a:t> and </a:t>
            </a:r>
            <a:r>
              <a:rPr lang="en-US" sz="1750" b="1">
                <a:solidFill>
                  <a:srgbClr val="C7CDD6"/>
                </a:solidFill>
                <a:latin typeface="Inter"/>
                <a:ea typeface="Inter"/>
                <a:cs typeface="Inter"/>
                <a:sym typeface="Inter"/>
              </a:rPr>
              <a:t>centripetal force, we can derive the orbital speed of the planet.</a:t>
            </a:r>
            <a:endParaRPr sz="1750">
              <a:solidFill>
                <a:schemeClr val="dk1"/>
              </a:solidFill>
              <a:latin typeface="Calibri"/>
              <a:ea typeface="Calibri"/>
              <a:cs typeface="Calibri"/>
              <a:sym typeface="Calibri"/>
            </a:endParaRPr>
          </a:p>
        </p:txBody>
      </p:sp>
      <p:sp>
        <p:nvSpPr>
          <p:cNvPr id="185" name="Google Shape;185;p10"/>
          <p:cNvSpPr/>
          <p:nvPr/>
        </p:nvSpPr>
        <p:spPr>
          <a:xfrm>
            <a:off x="6263164" y="5544026"/>
            <a:ext cx="7516773" cy="15240"/>
          </a:xfrm>
          <a:prstGeom prst="roundRect">
            <a:avLst>
              <a:gd name="adj" fmla="val 223256"/>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10" descr="preencoded.png"/>
          <p:cNvPicPr preferRelativeResize="0"/>
          <p:nvPr/>
        </p:nvPicPr>
        <p:blipFill rotWithShape="1">
          <a:blip r:embed="rId5">
            <a:alphaModFix/>
          </a:blip>
          <a:srcRect/>
          <a:stretch/>
        </p:blipFill>
        <p:spPr>
          <a:xfrm>
            <a:off x="826294" y="5587603"/>
            <a:ext cx="6456164" cy="1669852"/>
          </a:xfrm>
          <a:prstGeom prst="rect">
            <a:avLst/>
          </a:prstGeom>
          <a:noFill/>
          <a:ln>
            <a:noFill/>
          </a:ln>
        </p:spPr>
      </p:pic>
      <p:sp>
        <p:nvSpPr>
          <p:cNvPr id="187" name="Google Shape;187;p10"/>
          <p:cNvSpPr/>
          <p:nvPr/>
        </p:nvSpPr>
        <p:spPr>
          <a:xfrm>
            <a:off x="3972520" y="6195774"/>
            <a:ext cx="163592"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3</a:t>
            </a:r>
            <a:endParaRPr sz="2200">
              <a:solidFill>
                <a:schemeClr val="dk1"/>
              </a:solidFill>
              <a:latin typeface="Calibri"/>
              <a:ea typeface="Calibri"/>
              <a:cs typeface="Calibri"/>
              <a:sym typeface="Calibri"/>
            </a:endParaRPr>
          </a:p>
        </p:txBody>
      </p:sp>
      <p:sp>
        <p:nvSpPr>
          <p:cNvPr id="188" name="Google Shape;188;p10"/>
          <p:cNvSpPr/>
          <p:nvPr/>
        </p:nvSpPr>
        <p:spPr>
          <a:xfrm>
            <a:off x="7509272" y="581441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Rotational Period </a:t>
            </a:r>
            <a:endParaRPr sz="2200">
              <a:solidFill>
                <a:schemeClr val="dk1"/>
              </a:solidFill>
              <a:latin typeface="Calibri"/>
              <a:ea typeface="Calibri"/>
              <a:cs typeface="Calibri"/>
              <a:sym typeface="Calibri"/>
            </a:endParaRPr>
          </a:p>
        </p:txBody>
      </p:sp>
      <p:sp>
        <p:nvSpPr>
          <p:cNvPr id="189" name="Google Shape;189;p10"/>
          <p:cNvSpPr/>
          <p:nvPr/>
        </p:nvSpPr>
        <p:spPr>
          <a:xfrm>
            <a:off x="7509272" y="6304836"/>
            <a:ext cx="6100524"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Use the calculated force to update the velocity and position of the celestial bodies over time.</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1"/>
          <p:cNvSpPr/>
          <p:nvPr/>
        </p:nvSpPr>
        <p:spPr>
          <a:xfrm>
            <a:off x="793790" y="2011679"/>
            <a:ext cx="7089458" cy="1686283"/>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dirty="0">
                <a:solidFill>
                  <a:srgbClr val="EFD5FA"/>
                </a:solidFill>
                <a:latin typeface="Instrument Sans Medium"/>
                <a:ea typeface="Instrument Sans Medium"/>
                <a:cs typeface="Instrument Sans Medium"/>
                <a:sym typeface="Instrument Sans Medium"/>
              </a:rPr>
              <a:t>Learnings from this project</a:t>
            </a:r>
          </a:p>
          <a:p>
            <a:pPr marL="0" marR="0" lvl="0" indent="0" algn="l" rtl="0">
              <a:lnSpc>
                <a:spcPct val="124719"/>
              </a:lnSpc>
              <a:spcBef>
                <a:spcPts val="0"/>
              </a:spcBef>
              <a:spcAft>
                <a:spcPts val="0"/>
              </a:spcAft>
              <a:buClr>
                <a:srgbClr val="EFD5FA"/>
              </a:buClr>
              <a:buSzPts val="4450"/>
              <a:buFont typeface="Instrument Sans Medium"/>
              <a:buNone/>
            </a:pPr>
            <a:endParaRPr sz="4450" dirty="0">
              <a:solidFill>
                <a:schemeClr val="dk1"/>
              </a:solidFill>
              <a:latin typeface="Calibri"/>
              <a:ea typeface="Calibri"/>
              <a:cs typeface="Calibri"/>
              <a:sym typeface="Calibri"/>
            </a:endParaRPr>
          </a:p>
        </p:txBody>
      </p:sp>
      <p:sp>
        <p:nvSpPr>
          <p:cNvPr id="196" name="Google Shape;196;p11"/>
          <p:cNvSpPr/>
          <p:nvPr/>
        </p:nvSpPr>
        <p:spPr>
          <a:xfrm>
            <a:off x="793790" y="4151590"/>
            <a:ext cx="13042821"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dirty="0">
                <a:solidFill>
                  <a:srgbClr val="C7CDD6"/>
                </a:solidFill>
                <a:latin typeface="Inter"/>
                <a:ea typeface="Inter"/>
                <a:cs typeface="Inter"/>
                <a:sym typeface="Inter"/>
              </a:rPr>
              <a:t>The Solar System Simulation project helps in understanding of physics, programming, and computational modeling, offering practical experience in addressing complex real-world challenges. It also provides an opportunity to explore the capabilities of C in handling the logical aspects of the simulation at the backend.</a:t>
            </a:r>
            <a:endParaRPr sz="1750" dirty="0">
              <a:solidFill>
                <a:schemeClr val="dk1"/>
              </a:solidFill>
              <a:latin typeface="Calibri"/>
              <a:ea typeface="Calibri"/>
              <a:cs typeface="Calibri"/>
              <a:sym typeface="Calibri"/>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2"/>
          <p:cNvSpPr/>
          <p:nvPr/>
        </p:nvSpPr>
        <p:spPr>
          <a:xfrm>
            <a:off x="793790" y="513993"/>
            <a:ext cx="10053638" cy="129170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dirty="0">
                <a:solidFill>
                  <a:srgbClr val="EFD5FA"/>
                </a:solidFill>
                <a:latin typeface="Instrument Sans Medium"/>
                <a:ea typeface="Instrument Sans Medium"/>
                <a:cs typeface="Instrument Sans Medium"/>
                <a:sym typeface="Instrument Sans Medium"/>
              </a:rPr>
              <a:t>Conclusion and Future Considerations</a:t>
            </a:r>
            <a:endParaRPr sz="4450" dirty="0">
              <a:solidFill>
                <a:schemeClr val="dk1"/>
              </a:solidFill>
              <a:latin typeface="Calibri"/>
              <a:ea typeface="Calibri"/>
              <a:cs typeface="Calibri"/>
              <a:sym typeface="Calibri"/>
            </a:endParaRPr>
          </a:p>
        </p:txBody>
      </p:sp>
      <p:sp>
        <p:nvSpPr>
          <p:cNvPr id="203" name="Google Shape;203;p12"/>
          <p:cNvSpPr/>
          <p:nvPr/>
        </p:nvSpPr>
        <p:spPr>
          <a:xfrm>
            <a:off x="793790" y="2259330"/>
            <a:ext cx="2173724" cy="1306949"/>
          </a:xfrm>
          <a:prstGeom prst="roundRect">
            <a:avLst>
              <a:gd name="adj" fmla="val 2603"/>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1020604" y="2686050"/>
            <a:ext cx="110252"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1</a:t>
            </a:r>
            <a:endParaRPr sz="2200">
              <a:solidFill>
                <a:schemeClr val="dk1"/>
              </a:solidFill>
              <a:latin typeface="Calibri"/>
              <a:ea typeface="Calibri"/>
              <a:cs typeface="Calibri"/>
              <a:sym typeface="Calibri"/>
            </a:endParaRPr>
          </a:p>
        </p:txBody>
      </p:sp>
      <p:sp>
        <p:nvSpPr>
          <p:cNvPr id="205" name="Google Shape;205;p12"/>
          <p:cNvSpPr/>
          <p:nvPr/>
        </p:nvSpPr>
        <p:spPr>
          <a:xfrm>
            <a:off x="3194328" y="2486144"/>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Project Summary</a:t>
            </a:r>
            <a:endParaRPr sz="2200">
              <a:solidFill>
                <a:schemeClr val="dk1"/>
              </a:solidFill>
              <a:latin typeface="Calibri"/>
              <a:ea typeface="Calibri"/>
              <a:cs typeface="Calibri"/>
              <a:sym typeface="Calibri"/>
            </a:endParaRPr>
          </a:p>
        </p:txBody>
      </p:sp>
      <p:sp>
        <p:nvSpPr>
          <p:cNvPr id="206" name="Google Shape;206;p12"/>
          <p:cNvSpPr/>
          <p:nvPr/>
        </p:nvSpPr>
        <p:spPr>
          <a:xfrm>
            <a:off x="3194328" y="2976563"/>
            <a:ext cx="667011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We have successfully built a C-based solar system simulation.</a:t>
            </a:r>
            <a:endParaRPr sz="1750">
              <a:solidFill>
                <a:schemeClr val="dk1"/>
              </a:solidFill>
              <a:latin typeface="Calibri"/>
              <a:ea typeface="Calibri"/>
              <a:cs typeface="Calibri"/>
              <a:sym typeface="Calibri"/>
            </a:endParaRPr>
          </a:p>
        </p:txBody>
      </p:sp>
      <p:sp>
        <p:nvSpPr>
          <p:cNvPr id="207" name="Google Shape;207;p12"/>
          <p:cNvSpPr/>
          <p:nvPr/>
        </p:nvSpPr>
        <p:spPr>
          <a:xfrm>
            <a:off x="3080861" y="3551039"/>
            <a:ext cx="10642402" cy="15240"/>
          </a:xfrm>
          <a:prstGeom prst="roundRect">
            <a:avLst>
              <a:gd name="adj" fmla="val 223256"/>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793790" y="3679627"/>
            <a:ext cx="4347567" cy="1669852"/>
          </a:xfrm>
          <a:prstGeom prst="roundRect">
            <a:avLst>
              <a:gd name="adj" fmla="val 2038"/>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2"/>
          <p:cNvSpPr/>
          <p:nvPr/>
        </p:nvSpPr>
        <p:spPr>
          <a:xfrm>
            <a:off x="1020604" y="4287798"/>
            <a:ext cx="156210"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2</a:t>
            </a:r>
            <a:endParaRPr sz="2200">
              <a:solidFill>
                <a:schemeClr val="dk1"/>
              </a:solidFill>
              <a:latin typeface="Calibri"/>
              <a:ea typeface="Calibri"/>
              <a:cs typeface="Calibri"/>
              <a:sym typeface="Calibri"/>
            </a:endParaRPr>
          </a:p>
        </p:txBody>
      </p:sp>
      <p:sp>
        <p:nvSpPr>
          <p:cNvPr id="210" name="Google Shape;210;p12"/>
          <p:cNvSpPr/>
          <p:nvPr/>
        </p:nvSpPr>
        <p:spPr>
          <a:xfrm>
            <a:off x="5368171" y="3906441"/>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Future Directions</a:t>
            </a:r>
            <a:endParaRPr sz="2200">
              <a:solidFill>
                <a:schemeClr val="dk1"/>
              </a:solidFill>
              <a:latin typeface="Calibri"/>
              <a:ea typeface="Calibri"/>
              <a:cs typeface="Calibri"/>
              <a:sym typeface="Calibri"/>
            </a:endParaRPr>
          </a:p>
        </p:txBody>
      </p:sp>
      <p:sp>
        <p:nvSpPr>
          <p:cNvPr id="211" name="Google Shape;211;p12"/>
          <p:cNvSpPr/>
          <p:nvPr/>
        </p:nvSpPr>
        <p:spPr>
          <a:xfrm>
            <a:off x="5368171" y="4396859"/>
            <a:ext cx="8241625"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Explore incorporating more complex celestial objects, like comets or asteroids.</a:t>
            </a:r>
            <a:endParaRPr sz="1750">
              <a:solidFill>
                <a:schemeClr val="dk1"/>
              </a:solidFill>
              <a:latin typeface="Calibri"/>
              <a:ea typeface="Calibri"/>
              <a:cs typeface="Calibri"/>
              <a:sym typeface="Calibri"/>
            </a:endParaRPr>
          </a:p>
        </p:txBody>
      </p:sp>
      <p:sp>
        <p:nvSpPr>
          <p:cNvPr id="212" name="Google Shape;212;p12"/>
          <p:cNvSpPr/>
          <p:nvPr/>
        </p:nvSpPr>
        <p:spPr>
          <a:xfrm>
            <a:off x="5254704" y="5334238"/>
            <a:ext cx="8468558" cy="15240"/>
          </a:xfrm>
          <a:prstGeom prst="roundRect">
            <a:avLst>
              <a:gd name="adj" fmla="val 223256"/>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2"/>
          <p:cNvSpPr/>
          <p:nvPr/>
        </p:nvSpPr>
        <p:spPr>
          <a:xfrm>
            <a:off x="793790" y="5462826"/>
            <a:ext cx="6521410" cy="1669852"/>
          </a:xfrm>
          <a:prstGeom prst="roundRect">
            <a:avLst>
              <a:gd name="adj" fmla="val 2038"/>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2"/>
          <p:cNvSpPr/>
          <p:nvPr/>
        </p:nvSpPr>
        <p:spPr>
          <a:xfrm>
            <a:off x="1020604" y="6070997"/>
            <a:ext cx="163592"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3</a:t>
            </a:r>
            <a:endParaRPr sz="2200">
              <a:solidFill>
                <a:schemeClr val="dk1"/>
              </a:solidFill>
              <a:latin typeface="Calibri"/>
              <a:ea typeface="Calibri"/>
              <a:cs typeface="Calibri"/>
              <a:sym typeface="Calibri"/>
            </a:endParaRPr>
          </a:p>
        </p:txBody>
      </p:sp>
      <p:sp>
        <p:nvSpPr>
          <p:cNvPr id="215" name="Google Shape;215;p12"/>
          <p:cNvSpPr/>
          <p:nvPr/>
        </p:nvSpPr>
        <p:spPr>
          <a:xfrm>
            <a:off x="7542014" y="5689640"/>
            <a:ext cx="3045976"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Further Enhancements</a:t>
            </a:r>
            <a:endParaRPr sz="2200">
              <a:solidFill>
                <a:schemeClr val="dk1"/>
              </a:solidFill>
              <a:latin typeface="Calibri"/>
              <a:ea typeface="Calibri"/>
              <a:cs typeface="Calibri"/>
              <a:sym typeface="Calibri"/>
            </a:endParaRPr>
          </a:p>
        </p:txBody>
      </p:sp>
      <p:sp>
        <p:nvSpPr>
          <p:cNvPr id="216" name="Google Shape;216;p12"/>
          <p:cNvSpPr/>
          <p:nvPr/>
        </p:nvSpPr>
        <p:spPr>
          <a:xfrm>
            <a:off x="7542014" y="6180058"/>
            <a:ext cx="6067782"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Add interactive elements, user input, or network capabilities , graphical and texture of the planets.</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3"/>
          <p:cNvSpPr/>
          <p:nvPr/>
        </p:nvSpPr>
        <p:spPr>
          <a:xfrm>
            <a:off x="4479846" y="1177291"/>
            <a:ext cx="5670590" cy="868680"/>
          </a:xfrm>
          <a:prstGeom prst="rect">
            <a:avLst/>
          </a:prstGeom>
          <a:noFill/>
          <a:ln>
            <a:noFill/>
          </a:ln>
        </p:spPr>
        <p:txBody>
          <a:bodyPr spcFirstLastPara="1" wrap="square" lIns="0" tIns="0" rIns="0" bIns="0" anchor="t" anchorCtr="0">
            <a:noAutofit/>
          </a:bodyPr>
          <a:lstStyle/>
          <a:p>
            <a:pPr marL="0" marR="0" lvl="0" indent="0" algn="ctr" rtl="0">
              <a:lnSpc>
                <a:spcPct val="124719"/>
              </a:lnSpc>
              <a:spcBef>
                <a:spcPts val="0"/>
              </a:spcBef>
              <a:spcAft>
                <a:spcPts val="0"/>
              </a:spcAft>
              <a:buClr>
                <a:srgbClr val="EFD5FA"/>
              </a:buClr>
              <a:buSzPts val="4450"/>
              <a:buFont typeface="Instrument Sans Medium"/>
              <a:buNone/>
            </a:pPr>
            <a:r>
              <a:rPr lang="en-US" sz="4450" b="1">
                <a:solidFill>
                  <a:srgbClr val="EFD5FA"/>
                </a:solidFill>
                <a:latin typeface="Instrument Sans Medium"/>
                <a:ea typeface="Instrument Sans Medium"/>
                <a:cs typeface="Instrument Sans Medium"/>
                <a:sym typeface="Instrument Sans Medium"/>
              </a:rPr>
              <a:t>THANK YOU !!!</a:t>
            </a:r>
            <a:endParaRPr sz="4450">
              <a:solidFill>
                <a:schemeClr val="dk1"/>
              </a:solidFill>
              <a:latin typeface="Calibri"/>
              <a:ea typeface="Calibri"/>
              <a:cs typeface="Calibri"/>
              <a:sym typeface="Calibri"/>
            </a:endParaRPr>
          </a:p>
        </p:txBody>
      </p:sp>
      <p:sp>
        <p:nvSpPr>
          <p:cNvPr id="223" name="Google Shape;223;p13"/>
          <p:cNvSpPr/>
          <p:nvPr/>
        </p:nvSpPr>
        <p:spPr>
          <a:xfrm>
            <a:off x="679490" y="2451973"/>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To explore more in this project, you can check our Github repository.</a:t>
            </a:r>
            <a:endParaRPr sz="1750">
              <a:solidFill>
                <a:schemeClr val="dk1"/>
              </a:solidFill>
              <a:latin typeface="Calibri"/>
              <a:ea typeface="Calibri"/>
              <a:cs typeface="Calibri"/>
              <a:sym typeface="Calibri"/>
            </a:endParaRPr>
          </a:p>
        </p:txBody>
      </p:sp>
      <p:pic>
        <p:nvPicPr>
          <p:cNvPr id="224" name="Google Shape;224;p13" descr="preencoded.png">
            <a:hlinkClick r:id="rId3"/>
          </p:cNvPr>
          <p:cNvPicPr preferRelativeResize="0"/>
          <p:nvPr/>
        </p:nvPicPr>
        <p:blipFill rotWithShape="1">
          <a:blip r:embed="rId4">
            <a:alphaModFix/>
          </a:blip>
          <a:srcRect/>
          <a:stretch/>
        </p:blipFill>
        <p:spPr>
          <a:xfrm>
            <a:off x="679490" y="3179148"/>
            <a:ext cx="1182410" cy="6237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2" descr="preencoded.png"/>
          <p:cNvPicPr preferRelativeResize="0"/>
          <p:nvPr/>
        </p:nvPicPr>
        <p:blipFill rotWithShape="1">
          <a:blip r:embed="rId3">
            <a:alphaModFix/>
          </a:blip>
          <a:srcRect/>
          <a:stretch/>
        </p:blipFill>
        <p:spPr>
          <a:xfrm>
            <a:off x="0" y="0"/>
            <a:ext cx="14630400" cy="2835235"/>
          </a:xfrm>
          <a:prstGeom prst="rect">
            <a:avLst/>
          </a:prstGeom>
          <a:noFill/>
          <a:ln>
            <a:noFill/>
          </a:ln>
        </p:spPr>
      </p:pic>
      <p:sp>
        <p:nvSpPr>
          <p:cNvPr id="65" name="Google Shape;65;p2"/>
          <p:cNvSpPr/>
          <p:nvPr/>
        </p:nvSpPr>
        <p:spPr>
          <a:xfrm>
            <a:off x="793790" y="3727847"/>
            <a:ext cx="8825627"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a:solidFill>
                  <a:srgbClr val="EFD5FA"/>
                </a:solidFill>
                <a:latin typeface="Instrument Sans Medium"/>
                <a:ea typeface="Instrument Sans Medium"/>
                <a:cs typeface="Instrument Sans Medium"/>
                <a:sym typeface="Instrument Sans Medium"/>
              </a:rPr>
              <a:t>Objective To Choose This Project </a:t>
            </a:r>
            <a:endParaRPr sz="4450">
              <a:solidFill>
                <a:schemeClr val="dk1"/>
              </a:solidFill>
              <a:latin typeface="Calibri"/>
              <a:ea typeface="Calibri"/>
              <a:cs typeface="Calibri"/>
              <a:sym typeface="Calibri"/>
            </a:endParaRPr>
          </a:p>
        </p:txBody>
      </p:sp>
      <p:sp>
        <p:nvSpPr>
          <p:cNvPr id="66" name="Google Shape;66;p2"/>
          <p:cNvSpPr/>
          <p:nvPr/>
        </p:nvSpPr>
        <p:spPr>
          <a:xfrm>
            <a:off x="793790" y="5031938"/>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2742" y="5116949"/>
            <a:ext cx="132398"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1</a:t>
            </a:r>
            <a:endParaRPr sz="2650">
              <a:solidFill>
                <a:schemeClr val="dk1"/>
              </a:solidFill>
              <a:latin typeface="Calibri"/>
              <a:ea typeface="Calibri"/>
              <a:cs typeface="Calibri"/>
              <a:sym typeface="Calibri"/>
            </a:endParaRPr>
          </a:p>
        </p:txBody>
      </p:sp>
      <p:sp>
        <p:nvSpPr>
          <p:cNvPr id="68" name="Google Shape;68;p2"/>
          <p:cNvSpPr/>
          <p:nvPr/>
        </p:nvSpPr>
        <p:spPr>
          <a:xfrm>
            <a:off x="1530906" y="5031938"/>
            <a:ext cx="3445550"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1. To explore more about C</a:t>
            </a:r>
            <a:endParaRPr sz="2200">
              <a:solidFill>
                <a:schemeClr val="dk1"/>
              </a:solidFill>
              <a:latin typeface="Calibri"/>
              <a:ea typeface="Calibri"/>
              <a:cs typeface="Calibri"/>
              <a:sym typeface="Calibri"/>
            </a:endParaRPr>
          </a:p>
        </p:txBody>
      </p:sp>
      <p:sp>
        <p:nvSpPr>
          <p:cNvPr id="69" name="Google Shape;69;p2"/>
          <p:cNvSpPr/>
          <p:nvPr/>
        </p:nvSpPr>
        <p:spPr>
          <a:xfrm>
            <a:off x="1530906" y="5522357"/>
            <a:ext cx="3459242" cy="181451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As C Is a base language, by creating this project we have explored more about the C basics libraries and its header files.</a:t>
            </a:r>
            <a:endParaRPr sz="1750">
              <a:solidFill>
                <a:schemeClr val="dk1"/>
              </a:solidFill>
              <a:latin typeface="Calibri"/>
              <a:ea typeface="Calibri"/>
              <a:cs typeface="Calibri"/>
              <a:sym typeface="Calibri"/>
            </a:endParaRPr>
          </a:p>
        </p:txBody>
      </p:sp>
      <p:sp>
        <p:nvSpPr>
          <p:cNvPr id="70" name="Google Shape;70;p2"/>
          <p:cNvSpPr/>
          <p:nvPr/>
        </p:nvSpPr>
        <p:spPr>
          <a:xfrm>
            <a:off x="5216962" y="5031938"/>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378291" y="5116949"/>
            <a:ext cx="187523"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2</a:t>
            </a:r>
            <a:endParaRPr sz="2650">
              <a:solidFill>
                <a:schemeClr val="dk1"/>
              </a:solidFill>
              <a:latin typeface="Calibri"/>
              <a:ea typeface="Calibri"/>
              <a:cs typeface="Calibri"/>
              <a:sym typeface="Calibri"/>
            </a:endParaRPr>
          </a:p>
        </p:txBody>
      </p:sp>
      <p:sp>
        <p:nvSpPr>
          <p:cNvPr id="72" name="Google Shape;72;p2"/>
          <p:cNvSpPr/>
          <p:nvPr/>
        </p:nvSpPr>
        <p:spPr>
          <a:xfrm>
            <a:off x="5954078" y="5031938"/>
            <a:ext cx="3459242" cy="70866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2.  Combination of other languages</a:t>
            </a:r>
            <a:endParaRPr sz="2200">
              <a:solidFill>
                <a:schemeClr val="dk1"/>
              </a:solidFill>
              <a:latin typeface="Calibri"/>
              <a:ea typeface="Calibri"/>
              <a:cs typeface="Calibri"/>
              <a:sym typeface="Calibri"/>
            </a:endParaRPr>
          </a:p>
        </p:txBody>
      </p:sp>
      <p:sp>
        <p:nvSpPr>
          <p:cNvPr id="73" name="Google Shape;73;p2"/>
          <p:cNvSpPr/>
          <p:nvPr/>
        </p:nvSpPr>
        <p:spPr>
          <a:xfrm>
            <a:off x="5954078" y="5876687"/>
            <a:ext cx="3459242"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C supports the logical part of the backend and HTML CSS supports the frontend of the project</a:t>
            </a:r>
            <a:endParaRPr sz="1750">
              <a:solidFill>
                <a:schemeClr val="dk1"/>
              </a:solidFill>
              <a:latin typeface="Calibri"/>
              <a:ea typeface="Calibri"/>
              <a:cs typeface="Calibri"/>
              <a:sym typeface="Calibri"/>
            </a:endParaRPr>
          </a:p>
        </p:txBody>
      </p:sp>
      <p:sp>
        <p:nvSpPr>
          <p:cNvPr id="74" name="Google Shape;74;p2"/>
          <p:cNvSpPr/>
          <p:nvPr/>
        </p:nvSpPr>
        <p:spPr>
          <a:xfrm>
            <a:off x="9640133" y="5031938"/>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797058" y="5116949"/>
            <a:ext cx="196334"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3</a:t>
            </a:r>
            <a:endParaRPr sz="2650">
              <a:solidFill>
                <a:schemeClr val="dk1"/>
              </a:solidFill>
              <a:latin typeface="Calibri"/>
              <a:ea typeface="Calibri"/>
              <a:cs typeface="Calibri"/>
              <a:sym typeface="Calibri"/>
            </a:endParaRPr>
          </a:p>
        </p:txBody>
      </p:sp>
      <p:sp>
        <p:nvSpPr>
          <p:cNvPr id="76" name="Google Shape;76;p2"/>
          <p:cNvSpPr/>
          <p:nvPr/>
        </p:nvSpPr>
        <p:spPr>
          <a:xfrm>
            <a:off x="10377249" y="5031938"/>
            <a:ext cx="3459242" cy="106299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3.  To create a user-friendly interface of solar system  </a:t>
            </a:r>
            <a:endParaRPr sz="2200">
              <a:solidFill>
                <a:schemeClr val="dk1"/>
              </a:solidFill>
              <a:latin typeface="Calibri"/>
              <a:ea typeface="Calibri"/>
              <a:cs typeface="Calibri"/>
              <a:sym typeface="Calibri"/>
            </a:endParaRPr>
          </a:p>
        </p:txBody>
      </p:sp>
      <p:sp>
        <p:nvSpPr>
          <p:cNvPr id="77" name="Google Shape;77;p2"/>
          <p:cNvSpPr/>
          <p:nvPr/>
        </p:nvSpPr>
        <p:spPr>
          <a:xfrm>
            <a:off x="10377249" y="6231017"/>
            <a:ext cx="3459242"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In this project, the details of all the planets are given when we click on that planet.</a:t>
            </a:r>
            <a:endParaRPr sz="1750">
              <a:solidFill>
                <a:schemeClr val="dk1"/>
              </a:solidFill>
              <a:latin typeface="Calibri"/>
              <a:ea typeface="Calibri"/>
              <a:cs typeface="Calibri"/>
              <a:sym typeface="Calibri"/>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3"/>
          <p:cNvSpPr/>
          <p:nvPr/>
        </p:nvSpPr>
        <p:spPr>
          <a:xfrm>
            <a:off x="793790" y="1896308"/>
            <a:ext cx="4235410" cy="425291"/>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EFD5FA"/>
              </a:buClr>
              <a:buSzPts val="2650"/>
              <a:buFont typeface="Instrument Sans Medium"/>
              <a:buNone/>
            </a:pPr>
            <a:r>
              <a:rPr lang="en-US" sz="2650" b="1">
                <a:solidFill>
                  <a:srgbClr val="EFD5FA"/>
                </a:solidFill>
                <a:latin typeface="Instrument Sans Medium"/>
                <a:ea typeface="Instrument Sans Medium"/>
                <a:cs typeface="Instrument Sans Medium"/>
                <a:sym typeface="Instrument Sans Medium"/>
              </a:rPr>
              <a:t>Applicability In Real World</a:t>
            </a:r>
            <a:endParaRPr sz="2650">
              <a:solidFill>
                <a:schemeClr val="dk1"/>
              </a:solidFill>
              <a:latin typeface="Calibri"/>
              <a:ea typeface="Calibri"/>
              <a:cs typeface="Calibri"/>
              <a:sym typeface="Calibri"/>
            </a:endParaRPr>
          </a:p>
        </p:txBody>
      </p:sp>
      <p:sp>
        <p:nvSpPr>
          <p:cNvPr id="84" name="Google Shape;84;p3"/>
          <p:cNvSpPr/>
          <p:nvPr/>
        </p:nvSpPr>
        <p:spPr>
          <a:xfrm>
            <a:off x="793790" y="2803565"/>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FD5FA"/>
              </a:buClr>
              <a:buSzPts val="2200"/>
              <a:buFont typeface="Instrument Sans Medium"/>
              <a:buNone/>
            </a:pPr>
            <a:r>
              <a:rPr lang="en-US" sz="2200">
                <a:solidFill>
                  <a:srgbClr val="EFD5FA"/>
                </a:solidFill>
                <a:latin typeface="Instrument Sans Medium"/>
                <a:ea typeface="Instrument Sans Medium"/>
                <a:cs typeface="Instrument Sans Medium"/>
                <a:sym typeface="Instrument Sans Medium"/>
              </a:rPr>
              <a:t>Educational Tool</a:t>
            </a:r>
            <a:endParaRPr sz="2200">
              <a:solidFill>
                <a:schemeClr val="dk1"/>
              </a:solidFill>
              <a:latin typeface="Calibri"/>
              <a:ea typeface="Calibri"/>
              <a:cs typeface="Calibri"/>
              <a:sym typeface="Calibri"/>
            </a:endParaRPr>
          </a:p>
        </p:txBody>
      </p:sp>
      <p:sp>
        <p:nvSpPr>
          <p:cNvPr id="85" name="Google Shape;85;p3"/>
          <p:cNvSpPr/>
          <p:nvPr/>
        </p:nvSpPr>
        <p:spPr>
          <a:xfrm>
            <a:off x="793790" y="3384709"/>
            <a:ext cx="6244709" cy="217741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As solar system simulation written in C can be a valuable tool for educators and students to better understand gravitational forces, orbital motion, Kepler’s Laws, and Newton’s Laws of Motion. Students can adjust parameters and see how changing one element (like mass or velocity) affects the system, providing hands-on learning.</a:t>
            </a:r>
            <a:endParaRPr sz="1750">
              <a:solidFill>
                <a:schemeClr val="dk1"/>
              </a:solidFill>
              <a:latin typeface="Calibri"/>
              <a:ea typeface="Calibri"/>
              <a:cs typeface="Calibri"/>
              <a:sym typeface="Calibri"/>
            </a:endParaRPr>
          </a:p>
        </p:txBody>
      </p:sp>
      <p:sp>
        <p:nvSpPr>
          <p:cNvPr id="86" name="Google Shape;86;p3"/>
          <p:cNvSpPr/>
          <p:nvPr/>
        </p:nvSpPr>
        <p:spPr>
          <a:xfrm>
            <a:off x="793790" y="5766197"/>
            <a:ext cx="624470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a:solidFill>
                <a:schemeClr val="dk1"/>
              </a:solidFill>
              <a:latin typeface="Calibri"/>
              <a:ea typeface="Calibri"/>
              <a:cs typeface="Calibri"/>
              <a:sym typeface="Calibri"/>
            </a:endParaRPr>
          </a:p>
        </p:txBody>
      </p:sp>
      <p:sp>
        <p:nvSpPr>
          <p:cNvPr id="87" name="Google Shape;87;p3"/>
          <p:cNvSpPr/>
          <p:nvPr/>
        </p:nvSpPr>
        <p:spPr>
          <a:xfrm>
            <a:off x="7599521" y="2803565"/>
            <a:ext cx="5074087"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FD5FA"/>
              </a:buClr>
              <a:buSzPts val="2200"/>
              <a:buFont typeface="Instrument Sans Medium"/>
              <a:buNone/>
            </a:pPr>
            <a:r>
              <a:rPr lang="en-US" sz="2200">
                <a:solidFill>
                  <a:srgbClr val="EFD5FA"/>
                </a:solidFill>
                <a:latin typeface="Instrument Sans Medium"/>
                <a:ea typeface="Instrument Sans Medium"/>
                <a:cs typeface="Instrument Sans Medium"/>
                <a:sym typeface="Instrument Sans Medium"/>
              </a:rPr>
              <a:t>Astronomy and Astrophysics Research</a:t>
            </a:r>
            <a:endParaRPr sz="2200">
              <a:solidFill>
                <a:schemeClr val="dk1"/>
              </a:solidFill>
              <a:latin typeface="Calibri"/>
              <a:ea typeface="Calibri"/>
              <a:cs typeface="Calibri"/>
              <a:sym typeface="Calibri"/>
            </a:endParaRPr>
          </a:p>
        </p:txBody>
      </p:sp>
      <p:sp>
        <p:nvSpPr>
          <p:cNvPr id="88" name="Google Shape;88;p3"/>
          <p:cNvSpPr/>
          <p:nvPr/>
        </p:nvSpPr>
        <p:spPr>
          <a:xfrm>
            <a:off x="7599521" y="3384709"/>
            <a:ext cx="6244709" cy="254031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Simulating the movement of planets, moons, and other celestial bodies can help scientists model real-world planetary orbits, gravitational forces, and the dynamics of star systems. By adjusting the parameters (e.g., mass, velocity, distance), researchers can study the stability of orbits, gravitational interactions, and planetary system evolution.</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4"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95" name="Google Shape;95;p4"/>
          <p:cNvSpPr/>
          <p:nvPr/>
        </p:nvSpPr>
        <p:spPr>
          <a:xfrm>
            <a:off x="793790" y="2392442"/>
            <a:ext cx="6641544"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a:solidFill>
                  <a:srgbClr val="EFD5FA"/>
                </a:solidFill>
                <a:latin typeface="Instrument Sans Medium"/>
                <a:ea typeface="Instrument Sans Medium"/>
                <a:cs typeface="Instrument Sans Medium"/>
                <a:sym typeface="Instrument Sans Medium"/>
              </a:rPr>
              <a:t>Representing the Planets</a:t>
            </a:r>
            <a:endParaRPr sz="4450">
              <a:solidFill>
                <a:schemeClr val="dk1"/>
              </a:solidFill>
              <a:latin typeface="Calibri"/>
              <a:ea typeface="Calibri"/>
              <a:cs typeface="Calibri"/>
              <a:sym typeface="Calibri"/>
            </a:endParaRPr>
          </a:p>
        </p:txBody>
      </p:sp>
      <p:sp>
        <p:nvSpPr>
          <p:cNvPr id="96" name="Google Shape;96;p4"/>
          <p:cNvSpPr/>
          <p:nvPr/>
        </p:nvSpPr>
        <p:spPr>
          <a:xfrm>
            <a:off x="793790" y="3441382"/>
            <a:ext cx="3664863" cy="2395657"/>
          </a:xfrm>
          <a:prstGeom prst="roundRect">
            <a:avLst>
              <a:gd name="adj" fmla="val 1420"/>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1020604" y="366819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Planetary Data</a:t>
            </a:r>
            <a:endParaRPr sz="2200">
              <a:solidFill>
                <a:schemeClr val="dk1"/>
              </a:solidFill>
              <a:latin typeface="Calibri"/>
              <a:ea typeface="Calibri"/>
              <a:cs typeface="Calibri"/>
              <a:sym typeface="Calibri"/>
            </a:endParaRPr>
          </a:p>
        </p:txBody>
      </p:sp>
      <p:sp>
        <p:nvSpPr>
          <p:cNvPr id="98" name="Google Shape;98;p4"/>
          <p:cNvSpPr/>
          <p:nvPr/>
        </p:nvSpPr>
        <p:spPr>
          <a:xfrm>
            <a:off x="1020604" y="4158615"/>
            <a:ext cx="3211235"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Create structures or classes to store each planet's mass, radius, orbital distance, and other relevant information.</a:t>
            </a:r>
            <a:endParaRPr sz="1750">
              <a:solidFill>
                <a:schemeClr val="dk1"/>
              </a:solidFill>
              <a:latin typeface="Calibri"/>
              <a:ea typeface="Calibri"/>
              <a:cs typeface="Calibri"/>
              <a:sym typeface="Calibri"/>
            </a:endParaRPr>
          </a:p>
        </p:txBody>
      </p:sp>
      <p:sp>
        <p:nvSpPr>
          <p:cNvPr id="99" name="Google Shape;99;p4"/>
          <p:cNvSpPr/>
          <p:nvPr/>
        </p:nvSpPr>
        <p:spPr>
          <a:xfrm>
            <a:off x="4685467" y="3441382"/>
            <a:ext cx="3664863" cy="2395657"/>
          </a:xfrm>
          <a:prstGeom prst="roundRect">
            <a:avLst>
              <a:gd name="adj" fmla="val 1420"/>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912281" y="366819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Orbital Paths</a:t>
            </a:r>
            <a:endParaRPr sz="2200">
              <a:solidFill>
                <a:schemeClr val="dk1"/>
              </a:solidFill>
              <a:latin typeface="Calibri"/>
              <a:ea typeface="Calibri"/>
              <a:cs typeface="Calibri"/>
              <a:sym typeface="Calibri"/>
            </a:endParaRPr>
          </a:p>
        </p:txBody>
      </p:sp>
      <p:sp>
        <p:nvSpPr>
          <p:cNvPr id="101" name="Google Shape;101;p4"/>
          <p:cNvSpPr/>
          <p:nvPr/>
        </p:nvSpPr>
        <p:spPr>
          <a:xfrm>
            <a:off x="4912281" y="4158615"/>
            <a:ext cx="3211235"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Use mathematical equations and data structures like arrays or linked lists to represent planetary orbits.</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p:nvPr/>
        </p:nvSpPr>
        <p:spPr>
          <a:xfrm>
            <a:off x="423267" y="332542"/>
            <a:ext cx="3023592" cy="378023"/>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EFD5FA"/>
              </a:buClr>
              <a:buSzPts val="2350"/>
              <a:buFont typeface="Instrument Sans Medium"/>
              <a:buNone/>
            </a:pPr>
            <a:r>
              <a:rPr lang="en-US" sz="2350">
                <a:solidFill>
                  <a:srgbClr val="EFD5FA"/>
                </a:solidFill>
                <a:latin typeface="Instrument Sans Medium"/>
                <a:ea typeface="Instrument Sans Medium"/>
                <a:cs typeface="Instrument Sans Medium"/>
                <a:sym typeface="Instrument Sans Medium"/>
              </a:rPr>
              <a:t>Code Of The Project</a:t>
            </a:r>
            <a:endParaRPr sz="2350">
              <a:solidFill>
                <a:schemeClr val="dk1"/>
              </a:solidFill>
              <a:latin typeface="Calibri"/>
              <a:ea typeface="Calibri"/>
              <a:cs typeface="Calibri"/>
              <a:sym typeface="Calibri"/>
            </a:endParaRPr>
          </a:p>
        </p:txBody>
      </p:sp>
      <p:pic>
        <p:nvPicPr>
          <p:cNvPr id="108" name="Google Shape;108;p5" descr="preencoded.png"/>
          <p:cNvPicPr preferRelativeResize="0"/>
          <p:nvPr/>
        </p:nvPicPr>
        <p:blipFill rotWithShape="1">
          <a:blip r:embed="rId3">
            <a:alphaModFix/>
          </a:blip>
          <a:srcRect/>
          <a:stretch/>
        </p:blipFill>
        <p:spPr>
          <a:xfrm>
            <a:off x="200375" y="745902"/>
            <a:ext cx="4397454" cy="2967752"/>
          </a:xfrm>
          <a:prstGeom prst="rect">
            <a:avLst/>
          </a:prstGeom>
          <a:noFill/>
          <a:ln>
            <a:noFill/>
          </a:ln>
        </p:spPr>
      </p:pic>
      <p:sp>
        <p:nvSpPr>
          <p:cNvPr id="109" name="Google Shape;109;p5"/>
          <p:cNvSpPr/>
          <p:nvPr/>
        </p:nvSpPr>
        <p:spPr>
          <a:xfrm>
            <a:off x="240383" y="3776585"/>
            <a:ext cx="1511737" cy="188952"/>
          </a:xfrm>
          <a:prstGeom prst="rect">
            <a:avLst/>
          </a:prstGeom>
          <a:noFill/>
          <a:ln>
            <a:noFill/>
          </a:ln>
        </p:spPr>
        <p:txBody>
          <a:bodyPr spcFirstLastPara="1" wrap="square" lIns="0" tIns="0" rIns="0" bIns="0" anchor="t" anchorCtr="0">
            <a:noAutofit/>
          </a:bodyPr>
          <a:lstStyle/>
          <a:p>
            <a:pPr marL="0" marR="0" lvl="0" indent="0" algn="l" rtl="0">
              <a:lnSpc>
                <a:spcPct val="90625"/>
              </a:lnSpc>
              <a:spcBef>
                <a:spcPts val="0"/>
              </a:spcBef>
              <a:spcAft>
                <a:spcPts val="0"/>
              </a:spcAft>
              <a:buClr>
                <a:srgbClr val="EFD5FA"/>
              </a:buClr>
              <a:buSzPts val="1600"/>
              <a:buFont typeface="Instrument Sans Medium"/>
              <a:buNone/>
            </a:pPr>
            <a:r>
              <a:rPr lang="en-US" sz="1600">
                <a:solidFill>
                  <a:srgbClr val="EFD5FA"/>
                </a:solidFill>
                <a:latin typeface="Instrument Sans Medium"/>
                <a:ea typeface="Instrument Sans Medium"/>
                <a:cs typeface="Instrument Sans Medium"/>
                <a:sym typeface="Instrument Sans Medium"/>
              </a:rPr>
              <a:t>Declaration</a:t>
            </a:r>
            <a:endParaRPr sz="1600">
              <a:solidFill>
                <a:schemeClr val="dk1"/>
              </a:solidFill>
              <a:latin typeface="Calibri"/>
              <a:ea typeface="Calibri"/>
              <a:cs typeface="Calibri"/>
              <a:sym typeface="Calibri"/>
            </a:endParaRPr>
          </a:p>
        </p:txBody>
      </p:sp>
      <p:sp>
        <p:nvSpPr>
          <p:cNvPr id="110" name="Google Shape;110;p5"/>
          <p:cNvSpPr/>
          <p:nvPr/>
        </p:nvSpPr>
        <p:spPr>
          <a:xfrm>
            <a:off x="5123378" y="2363153"/>
            <a:ext cx="4397454" cy="193477"/>
          </a:xfrm>
          <a:prstGeom prst="rect">
            <a:avLst/>
          </a:prstGeom>
          <a:noFill/>
          <a:ln>
            <a:noFill/>
          </a:ln>
        </p:spPr>
        <p:txBody>
          <a:bodyPr spcFirstLastPara="1" wrap="square" lIns="0" tIns="0" rIns="0" bIns="0" anchor="t" anchorCtr="0">
            <a:noAutofit/>
          </a:bodyPr>
          <a:lstStyle/>
          <a:p>
            <a:pPr marL="0" marR="0" lvl="0" indent="0" algn="l" rtl="0">
              <a:lnSpc>
                <a:spcPct val="157894"/>
              </a:lnSpc>
              <a:spcBef>
                <a:spcPts val="0"/>
              </a:spcBef>
              <a:spcAft>
                <a:spcPts val="0"/>
              </a:spcAft>
              <a:buClr>
                <a:schemeClr val="dk1"/>
              </a:buClr>
              <a:buSzPts val="950"/>
              <a:buFont typeface="Calibri"/>
              <a:buNone/>
            </a:pPr>
            <a:endParaRPr sz="950">
              <a:solidFill>
                <a:schemeClr val="dk1"/>
              </a:solidFill>
              <a:latin typeface="Calibri"/>
              <a:ea typeface="Calibri"/>
              <a:cs typeface="Calibri"/>
              <a:sym typeface="Calibri"/>
            </a:endParaRPr>
          </a:p>
        </p:txBody>
      </p:sp>
      <p:sp>
        <p:nvSpPr>
          <p:cNvPr id="111" name="Google Shape;111;p5"/>
          <p:cNvSpPr/>
          <p:nvPr/>
        </p:nvSpPr>
        <p:spPr>
          <a:xfrm>
            <a:off x="5123378" y="2677478"/>
            <a:ext cx="1511737" cy="188952"/>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90625"/>
              </a:lnSpc>
              <a:spcBef>
                <a:spcPts val="0"/>
              </a:spcBef>
              <a:spcAft>
                <a:spcPts val="0"/>
              </a:spcAft>
              <a:buClr>
                <a:schemeClr val="dk1"/>
              </a:buClr>
              <a:buSzPts val="1600"/>
              <a:buFont typeface="Calibri"/>
              <a:buNone/>
            </a:pPr>
            <a:endParaRPr sz="1600">
              <a:solidFill>
                <a:srgbClr val="EFD5FA"/>
              </a:solidFill>
              <a:latin typeface="Instrument Sans Medium"/>
              <a:ea typeface="Instrument Sans Medium"/>
              <a:cs typeface="Instrument Sans Medium"/>
              <a:sym typeface="Instrument Sans Medium"/>
            </a:endParaRPr>
          </a:p>
          <a:p>
            <a:pPr marL="0" marR="0" lvl="0" indent="0" algn="l" rtl="0">
              <a:lnSpc>
                <a:spcPct val="90625"/>
              </a:lnSpc>
              <a:spcBef>
                <a:spcPts val="0"/>
              </a:spcBef>
              <a:spcAft>
                <a:spcPts val="0"/>
              </a:spcAft>
              <a:buClr>
                <a:schemeClr val="dk1"/>
              </a:buClr>
              <a:buSzPts val="1600"/>
              <a:buFont typeface="Calibri"/>
              <a:buNone/>
            </a:pPr>
            <a:endParaRPr sz="1600">
              <a:solidFill>
                <a:srgbClr val="EFD5FA"/>
              </a:solidFill>
              <a:latin typeface="Instrument Sans Medium"/>
              <a:ea typeface="Instrument Sans Medium"/>
              <a:cs typeface="Instrument Sans Medium"/>
              <a:sym typeface="Instrument Sans Medium"/>
            </a:endParaRPr>
          </a:p>
          <a:p>
            <a:pPr marL="0" marR="0" lvl="0" indent="0" algn="l" rtl="0">
              <a:lnSpc>
                <a:spcPct val="90625"/>
              </a:lnSpc>
              <a:spcBef>
                <a:spcPts val="0"/>
              </a:spcBef>
              <a:spcAft>
                <a:spcPts val="0"/>
              </a:spcAft>
              <a:buClr>
                <a:srgbClr val="EFD5FA"/>
              </a:buClr>
              <a:buSzPts val="1600"/>
              <a:buFont typeface="Instrument Sans Medium"/>
              <a:buNone/>
            </a:pPr>
            <a:r>
              <a:rPr lang="en-US" sz="1600">
                <a:solidFill>
                  <a:srgbClr val="EFD5FA"/>
                </a:solidFill>
                <a:latin typeface="Instrument Sans Medium"/>
                <a:ea typeface="Instrument Sans Medium"/>
                <a:cs typeface="Instrument Sans Medium"/>
                <a:sym typeface="Instrument Sans Medium"/>
              </a:rPr>
              <a:t>Logic</a:t>
            </a:r>
            <a:endParaRPr sz="1600">
              <a:solidFill>
                <a:schemeClr val="dk1"/>
              </a:solidFill>
              <a:latin typeface="Calibri"/>
              <a:ea typeface="Calibri"/>
              <a:cs typeface="Calibri"/>
              <a:sym typeface="Calibri"/>
            </a:endParaRPr>
          </a:p>
        </p:txBody>
      </p:sp>
      <p:pic>
        <p:nvPicPr>
          <p:cNvPr id="112" name="Google Shape;112;p5" descr="preencoded.png"/>
          <p:cNvPicPr preferRelativeResize="0"/>
          <p:nvPr/>
        </p:nvPicPr>
        <p:blipFill rotWithShape="1">
          <a:blip r:embed="rId4">
            <a:alphaModFix/>
          </a:blip>
          <a:srcRect/>
          <a:stretch/>
        </p:blipFill>
        <p:spPr>
          <a:xfrm>
            <a:off x="9520832" y="710565"/>
            <a:ext cx="4397454" cy="2963704"/>
          </a:xfrm>
          <a:prstGeom prst="rect">
            <a:avLst/>
          </a:prstGeom>
          <a:noFill/>
          <a:ln>
            <a:noFill/>
          </a:ln>
        </p:spPr>
      </p:pic>
      <p:sp>
        <p:nvSpPr>
          <p:cNvPr id="113" name="Google Shape;113;p5"/>
          <p:cNvSpPr/>
          <p:nvPr/>
        </p:nvSpPr>
        <p:spPr>
          <a:xfrm>
            <a:off x="9823490" y="4127540"/>
            <a:ext cx="1635919" cy="188952"/>
          </a:xfrm>
          <a:prstGeom prst="rect">
            <a:avLst/>
          </a:prstGeom>
          <a:noFill/>
          <a:ln>
            <a:noFill/>
          </a:ln>
        </p:spPr>
        <p:txBody>
          <a:bodyPr spcFirstLastPara="1" wrap="square" lIns="0" tIns="0" rIns="0" bIns="0" anchor="t" anchorCtr="0">
            <a:noAutofit/>
          </a:bodyPr>
          <a:lstStyle/>
          <a:p>
            <a:pPr marL="0" marR="0" lvl="0" indent="0" algn="l" rtl="0">
              <a:lnSpc>
                <a:spcPct val="90625"/>
              </a:lnSpc>
              <a:spcBef>
                <a:spcPts val="0"/>
              </a:spcBef>
              <a:spcAft>
                <a:spcPts val="0"/>
              </a:spcAft>
              <a:buClr>
                <a:srgbClr val="EFD5FA"/>
              </a:buClr>
              <a:buSzPts val="1600"/>
              <a:buFont typeface="Instrument Sans Medium"/>
              <a:buNone/>
            </a:pPr>
            <a:r>
              <a:rPr lang="en-US" sz="1600">
                <a:solidFill>
                  <a:srgbClr val="EFD5FA"/>
                </a:solidFill>
                <a:latin typeface="Instrument Sans Medium"/>
                <a:ea typeface="Instrument Sans Medium"/>
                <a:cs typeface="Instrument Sans Medium"/>
                <a:sym typeface="Instrument Sans Medium"/>
              </a:rPr>
              <a:t>Display</a:t>
            </a:r>
            <a:r>
              <a:rPr lang="en-US" sz="1150">
                <a:solidFill>
                  <a:srgbClr val="EFD5FA"/>
                </a:solidFill>
                <a:latin typeface="Instrument Sans Medium"/>
                <a:ea typeface="Instrument Sans Medium"/>
                <a:cs typeface="Instrument Sans Medium"/>
                <a:sym typeface="Instrument Sans Medium"/>
              </a:rPr>
              <a:t>  </a:t>
            </a:r>
            <a:r>
              <a:rPr lang="en-US" sz="1600">
                <a:solidFill>
                  <a:srgbClr val="EFD5FA"/>
                </a:solidFill>
                <a:latin typeface="Instrument Sans Medium"/>
                <a:ea typeface="Instrument Sans Medium"/>
                <a:cs typeface="Instrument Sans Medium"/>
                <a:sym typeface="Instrument Sans Medium"/>
              </a:rPr>
              <a:t>Data of Planets</a:t>
            </a:r>
            <a:endParaRPr sz="1600">
              <a:solidFill>
                <a:schemeClr val="dk1"/>
              </a:solidFill>
              <a:latin typeface="Calibri"/>
              <a:ea typeface="Calibri"/>
              <a:cs typeface="Calibri"/>
              <a:sym typeface="Calibri"/>
            </a:endParaRPr>
          </a:p>
        </p:txBody>
      </p:sp>
      <p:sp>
        <p:nvSpPr>
          <p:cNvPr id="114" name="Google Shape;114;p5"/>
          <p:cNvSpPr/>
          <p:nvPr/>
        </p:nvSpPr>
        <p:spPr>
          <a:xfrm>
            <a:off x="200375" y="4275098"/>
            <a:ext cx="3206476" cy="378023"/>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EFD5FA"/>
              </a:buClr>
              <a:buSzPts val="2350"/>
              <a:buFont typeface="Instrument Sans Medium"/>
              <a:buNone/>
            </a:pPr>
            <a:r>
              <a:rPr lang="en-US" sz="2350">
                <a:solidFill>
                  <a:srgbClr val="EFD5FA"/>
                </a:solidFill>
                <a:latin typeface="Instrument Sans Medium"/>
                <a:ea typeface="Instrument Sans Medium"/>
                <a:cs typeface="Instrument Sans Medium"/>
                <a:sym typeface="Instrument Sans Medium"/>
              </a:rPr>
              <a:t>Output</a:t>
            </a:r>
            <a:endParaRPr sz="2350">
              <a:solidFill>
                <a:schemeClr val="dk1"/>
              </a:solidFill>
              <a:latin typeface="Calibri"/>
              <a:ea typeface="Calibri"/>
              <a:cs typeface="Calibri"/>
              <a:sym typeface="Calibri"/>
            </a:endParaRPr>
          </a:p>
        </p:txBody>
      </p:sp>
      <p:pic>
        <p:nvPicPr>
          <p:cNvPr id="115" name="Google Shape;115;p5" descr="preencoded.png"/>
          <p:cNvPicPr preferRelativeResize="0"/>
          <p:nvPr/>
        </p:nvPicPr>
        <p:blipFill rotWithShape="1">
          <a:blip r:embed="rId5">
            <a:alphaModFix/>
          </a:blip>
          <a:srcRect/>
          <a:stretch/>
        </p:blipFill>
        <p:spPr>
          <a:xfrm>
            <a:off x="423267" y="4653121"/>
            <a:ext cx="2373868" cy="3310771"/>
          </a:xfrm>
          <a:prstGeom prst="rect">
            <a:avLst/>
          </a:prstGeom>
          <a:noFill/>
          <a:ln>
            <a:noFill/>
          </a:ln>
        </p:spPr>
      </p:pic>
      <p:pic>
        <p:nvPicPr>
          <p:cNvPr id="116" name="Google Shape;116;p5" descr="preencoded.png"/>
          <p:cNvPicPr preferRelativeResize="0"/>
          <p:nvPr/>
        </p:nvPicPr>
        <p:blipFill rotWithShape="1">
          <a:blip r:embed="rId6">
            <a:alphaModFix/>
          </a:blip>
          <a:srcRect/>
          <a:stretch/>
        </p:blipFill>
        <p:spPr>
          <a:xfrm>
            <a:off x="4143066" y="4653120"/>
            <a:ext cx="2307669" cy="3310771"/>
          </a:xfrm>
          <a:prstGeom prst="rect">
            <a:avLst/>
          </a:prstGeom>
          <a:noFill/>
          <a:ln>
            <a:noFill/>
          </a:ln>
        </p:spPr>
      </p:pic>
      <p:pic>
        <p:nvPicPr>
          <p:cNvPr id="117" name="Google Shape;117;p5" descr="preencoded.png"/>
          <p:cNvPicPr preferRelativeResize="0"/>
          <p:nvPr/>
        </p:nvPicPr>
        <p:blipFill rotWithShape="1">
          <a:blip r:embed="rId7">
            <a:alphaModFix/>
          </a:blip>
          <a:srcRect/>
          <a:stretch/>
        </p:blipFill>
        <p:spPr>
          <a:xfrm>
            <a:off x="9081212" y="4653121"/>
            <a:ext cx="2223373" cy="3310771"/>
          </a:xfrm>
          <a:prstGeom prst="rect">
            <a:avLst/>
          </a:prstGeom>
          <a:noFill/>
          <a:ln>
            <a:noFill/>
          </a:ln>
        </p:spPr>
      </p:pic>
      <p:pic>
        <p:nvPicPr>
          <p:cNvPr id="118" name="Google Shape;118;p5"/>
          <p:cNvPicPr preferRelativeResize="0"/>
          <p:nvPr/>
        </p:nvPicPr>
        <p:blipFill rotWithShape="1">
          <a:blip r:embed="rId8">
            <a:alphaModFix/>
          </a:blip>
          <a:srcRect/>
          <a:stretch/>
        </p:blipFill>
        <p:spPr>
          <a:xfrm>
            <a:off x="4597829" y="21969"/>
            <a:ext cx="4998916" cy="3849092"/>
          </a:xfrm>
          <a:prstGeom prst="rect">
            <a:avLst/>
          </a:prstGeom>
          <a:noFill/>
          <a:ln>
            <a:noFill/>
          </a:ln>
        </p:spPr>
      </p:pic>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p:nvPr/>
        </p:nvSpPr>
        <p:spPr>
          <a:xfrm>
            <a:off x="793790" y="3733681"/>
            <a:ext cx="13006507" cy="76211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C7CDD6"/>
              </a:buClr>
              <a:buSzPts val="4450"/>
              <a:buFont typeface="Consolas"/>
              <a:buNone/>
            </a:pPr>
            <a:r>
              <a:rPr lang="en-US" sz="4450">
                <a:solidFill>
                  <a:srgbClr val="C7CDD6"/>
                </a:solidFill>
                <a:highlight>
                  <a:srgbClr val="4A0303"/>
                </a:highlight>
                <a:latin typeface="Consolas"/>
                <a:ea typeface="Consolas"/>
                <a:cs typeface="Consolas"/>
                <a:sym typeface="Consolas"/>
              </a:rPr>
              <a:t>VISUAL REPRESENTATION OF THE SOLAR SYSTEM</a:t>
            </a:r>
            <a:endParaRPr sz="4450">
              <a:solidFill>
                <a:schemeClr val="dk1"/>
              </a:solidFill>
              <a:latin typeface="Calibri"/>
              <a:ea typeface="Calibri"/>
              <a:cs typeface="Calibri"/>
              <a:sym typeface="Calibri"/>
            </a:endParaRP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7"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31" name="Google Shape;131;p7"/>
          <p:cNvSpPr/>
          <p:nvPr/>
        </p:nvSpPr>
        <p:spPr>
          <a:xfrm>
            <a:off x="6280190" y="115134"/>
            <a:ext cx="7246025" cy="1270874"/>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dirty="0">
                <a:solidFill>
                  <a:srgbClr val="EFD5FA"/>
                </a:solidFill>
                <a:latin typeface="Instrument Sans Medium"/>
                <a:ea typeface="Instrument Sans Medium"/>
                <a:cs typeface="Instrument Sans Medium"/>
                <a:sym typeface="Instrument Sans Medium"/>
              </a:rPr>
              <a:t>Simulating Celestial Motion</a:t>
            </a:r>
            <a:endParaRPr sz="4450" dirty="0">
              <a:solidFill>
                <a:schemeClr val="dk1"/>
              </a:solidFill>
              <a:latin typeface="Calibri"/>
              <a:ea typeface="Calibri"/>
              <a:cs typeface="Calibri"/>
              <a:sym typeface="Calibri"/>
            </a:endParaRPr>
          </a:p>
        </p:txBody>
      </p:sp>
      <p:sp>
        <p:nvSpPr>
          <p:cNvPr id="132" name="Google Shape;132;p7"/>
          <p:cNvSpPr/>
          <p:nvPr/>
        </p:nvSpPr>
        <p:spPr>
          <a:xfrm>
            <a:off x="6605111" y="1726168"/>
            <a:ext cx="30480" cy="5826085"/>
          </a:xfrm>
          <a:prstGeom prst="roundRect">
            <a:avLst>
              <a:gd name="adj" fmla="val 111628"/>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6845022" y="2221230"/>
            <a:ext cx="793790" cy="30480"/>
          </a:xfrm>
          <a:prstGeom prst="roundRect">
            <a:avLst>
              <a:gd name="adj" fmla="val 111628"/>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6365200" y="1981319"/>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6554153" y="2066330"/>
            <a:ext cx="132398"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1</a:t>
            </a:r>
            <a:endParaRPr sz="2650">
              <a:solidFill>
                <a:schemeClr val="dk1"/>
              </a:solidFill>
              <a:latin typeface="Calibri"/>
              <a:ea typeface="Calibri"/>
              <a:cs typeface="Calibri"/>
              <a:sym typeface="Calibri"/>
            </a:endParaRPr>
          </a:p>
        </p:txBody>
      </p:sp>
      <p:sp>
        <p:nvSpPr>
          <p:cNvPr id="136" name="Google Shape;136;p7"/>
          <p:cNvSpPr/>
          <p:nvPr/>
        </p:nvSpPr>
        <p:spPr>
          <a:xfrm>
            <a:off x="7867888" y="1952982"/>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Rotation</a:t>
            </a:r>
            <a:endParaRPr sz="2200">
              <a:solidFill>
                <a:schemeClr val="dk1"/>
              </a:solidFill>
              <a:latin typeface="Calibri"/>
              <a:ea typeface="Calibri"/>
              <a:cs typeface="Calibri"/>
              <a:sym typeface="Calibri"/>
            </a:endParaRPr>
          </a:p>
        </p:txBody>
      </p:sp>
      <p:sp>
        <p:nvSpPr>
          <p:cNvPr id="137" name="Google Shape;137;p7"/>
          <p:cNvSpPr/>
          <p:nvPr/>
        </p:nvSpPr>
        <p:spPr>
          <a:xfrm>
            <a:off x="7867888" y="2443401"/>
            <a:ext cx="5968722"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dirty="0">
                <a:solidFill>
                  <a:srgbClr val="C7CDD6"/>
                </a:solidFill>
                <a:latin typeface="Inter"/>
                <a:ea typeface="Inter"/>
                <a:cs typeface="Inter"/>
                <a:sym typeface="Inter"/>
              </a:rPr>
              <a:t>Implement functions to calculate and update the rotation of each planet based on its rotation period.</a:t>
            </a:r>
            <a:endParaRPr sz="1750" dirty="0">
              <a:solidFill>
                <a:schemeClr val="dk1"/>
              </a:solidFill>
              <a:latin typeface="Calibri"/>
              <a:ea typeface="Calibri"/>
              <a:cs typeface="Calibri"/>
              <a:sym typeface="Calibri"/>
            </a:endParaRPr>
          </a:p>
        </p:txBody>
      </p:sp>
      <p:sp>
        <p:nvSpPr>
          <p:cNvPr id="138" name="Google Shape;138;p7"/>
          <p:cNvSpPr/>
          <p:nvPr/>
        </p:nvSpPr>
        <p:spPr>
          <a:xfrm>
            <a:off x="6845022" y="4117896"/>
            <a:ext cx="793790" cy="30480"/>
          </a:xfrm>
          <a:prstGeom prst="roundRect">
            <a:avLst>
              <a:gd name="adj" fmla="val 111628"/>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6365200" y="3877985"/>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6526530" y="3962995"/>
            <a:ext cx="187523"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2</a:t>
            </a:r>
            <a:endParaRPr sz="2650">
              <a:solidFill>
                <a:schemeClr val="dk1"/>
              </a:solidFill>
              <a:latin typeface="Calibri"/>
              <a:ea typeface="Calibri"/>
              <a:cs typeface="Calibri"/>
              <a:sym typeface="Calibri"/>
            </a:endParaRPr>
          </a:p>
        </p:txBody>
      </p:sp>
      <p:sp>
        <p:nvSpPr>
          <p:cNvPr id="141" name="Google Shape;141;p7"/>
          <p:cNvSpPr/>
          <p:nvPr/>
        </p:nvSpPr>
        <p:spPr>
          <a:xfrm>
            <a:off x="7867888" y="3849648"/>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Revolution</a:t>
            </a:r>
            <a:endParaRPr sz="2200">
              <a:solidFill>
                <a:schemeClr val="dk1"/>
              </a:solidFill>
              <a:latin typeface="Calibri"/>
              <a:ea typeface="Calibri"/>
              <a:cs typeface="Calibri"/>
              <a:sym typeface="Calibri"/>
            </a:endParaRPr>
          </a:p>
        </p:txBody>
      </p:sp>
      <p:sp>
        <p:nvSpPr>
          <p:cNvPr id="142" name="Google Shape;142;p7"/>
          <p:cNvSpPr/>
          <p:nvPr/>
        </p:nvSpPr>
        <p:spPr>
          <a:xfrm>
            <a:off x="7867888" y="4340066"/>
            <a:ext cx="5968722"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Use mathematical equations and time-based calculations to model the planets' revolutions around the sun.</a:t>
            </a:r>
            <a:endParaRPr sz="1750">
              <a:solidFill>
                <a:schemeClr val="dk1"/>
              </a:solidFill>
              <a:latin typeface="Calibri"/>
              <a:ea typeface="Calibri"/>
              <a:cs typeface="Calibri"/>
              <a:sym typeface="Calibri"/>
            </a:endParaRPr>
          </a:p>
        </p:txBody>
      </p:sp>
      <p:sp>
        <p:nvSpPr>
          <p:cNvPr id="143" name="Google Shape;143;p7"/>
          <p:cNvSpPr/>
          <p:nvPr/>
        </p:nvSpPr>
        <p:spPr>
          <a:xfrm>
            <a:off x="6845022" y="6377464"/>
            <a:ext cx="793790" cy="30480"/>
          </a:xfrm>
          <a:prstGeom prst="roundRect">
            <a:avLst>
              <a:gd name="adj" fmla="val 111628"/>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6365200" y="6137553"/>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6522125" y="6222563"/>
            <a:ext cx="196334"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3</a:t>
            </a:r>
            <a:endParaRPr sz="2650">
              <a:solidFill>
                <a:schemeClr val="dk1"/>
              </a:solidFill>
              <a:latin typeface="Calibri"/>
              <a:ea typeface="Calibri"/>
              <a:cs typeface="Calibri"/>
              <a:sym typeface="Calibri"/>
            </a:endParaRPr>
          </a:p>
        </p:txBody>
      </p:sp>
      <p:sp>
        <p:nvSpPr>
          <p:cNvPr id="146" name="Google Shape;146;p7"/>
          <p:cNvSpPr/>
          <p:nvPr/>
        </p:nvSpPr>
        <p:spPr>
          <a:xfrm>
            <a:off x="7867888" y="6109216"/>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Interaction</a:t>
            </a:r>
            <a:endParaRPr sz="2200">
              <a:solidFill>
                <a:schemeClr val="dk1"/>
              </a:solidFill>
              <a:latin typeface="Calibri"/>
              <a:ea typeface="Calibri"/>
              <a:cs typeface="Calibri"/>
              <a:sym typeface="Calibri"/>
            </a:endParaRPr>
          </a:p>
        </p:txBody>
      </p:sp>
      <p:sp>
        <p:nvSpPr>
          <p:cNvPr id="147" name="Google Shape;147;p7"/>
          <p:cNvSpPr/>
          <p:nvPr/>
        </p:nvSpPr>
        <p:spPr>
          <a:xfrm>
            <a:off x="7867888" y="6599634"/>
            <a:ext cx="5968722"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Implement logic to handle collisions, close encounters, and other interactions between celestial objects.</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54" name="Google Shape;154;p8"/>
          <p:cNvSpPr/>
          <p:nvPr/>
        </p:nvSpPr>
        <p:spPr>
          <a:xfrm>
            <a:off x="793790" y="1867972"/>
            <a:ext cx="75564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a:solidFill>
                  <a:srgbClr val="EFD5FA"/>
                </a:solidFill>
                <a:latin typeface="Instrument Sans Medium"/>
                <a:ea typeface="Instrument Sans Medium"/>
                <a:cs typeface="Instrument Sans Medium"/>
                <a:sym typeface="Instrument Sans Medium"/>
              </a:rPr>
              <a:t>Visualizing Solar System Dynamics</a:t>
            </a:r>
            <a:endParaRPr sz="4450">
              <a:solidFill>
                <a:schemeClr val="dk1"/>
              </a:solidFill>
              <a:latin typeface="Calibri"/>
              <a:ea typeface="Calibri"/>
              <a:cs typeface="Calibri"/>
              <a:sym typeface="Calibri"/>
            </a:endParaRPr>
          </a:p>
        </p:txBody>
      </p:sp>
      <p:pic>
        <p:nvPicPr>
          <p:cNvPr id="155" name="Google Shape;155;p8" descr="preencoded.png"/>
          <p:cNvPicPr preferRelativeResize="0"/>
          <p:nvPr/>
        </p:nvPicPr>
        <p:blipFill rotWithShape="1">
          <a:blip r:embed="rId4">
            <a:alphaModFix/>
          </a:blip>
          <a:srcRect/>
          <a:stretch/>
        </p:blipFill>
        <p:spPr>
          <a:xfrm>
            <a:off x="793790" y="3625691"/>
            <a:ext cx="566976" cy="566976"/>
          </a:xfrm>
          <a:prstGeom prst="rect">
            <a:avLst/>
          </a:prstGeom>
          <a:noFill/>
          <a:ln>
            <a:noFill/>
          </a:ln>
        </p:spPr>
      </p:pic>
      <p:sp>
        <p:nvSpPr>
          <p:cNvPr id="156" name="Google Shape;156;p8"/>
          <p:cNvSpPr/>
          <p:nvPr/>
        </p:nvSpPr>
        <p:spPr>
          <a:xfrm>
            <a:off x="793790" y="4419481"/>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Data Visualization</a:t>
            </a:r>
            <a:endParaRPr sz="2200">
              <a:solidFill>
                <a:schemeClr val="dk1"/>
              </a:solidFill>
              <a:latin typeface="Calibri"/>
              <a:ea typeface="Calibri"/>
              <a:cs typeface="Calibri"/>
              <a:sym typeface="Calibri"/>
            </a:endParaRPr>
          </a:p>
        </p:txBody>
      </p:sp>
      <p:sp>
        <p:nvSpPr>
          <p:cNvPr id="157" name="Google Shape;157;p8"/>
          <p:cNvSpPr/>
          <p:nvPr/>
        </p:nvSpPr>
        <p:spPr>
          <a:xfrm>
            <a:off x="793790" y="4909899"/>
            <a:ext cx="3608070"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Visualize planetary trajectories, orbital paths, and other data using charts or graphs.</a:t>
            </a:r>
            <a:endParaRPr sz="1750">
              <a:solidFill>
                <a:schemeClr val="dk1"/>
              </a:solidFill>
              <a:latin typeface="Calibri"/>
              <a:ea typeface="Calibri"/>
              <a:cs typeface="Calibri"/>
              <a:sym typeface="Calibri"/>
            </a:endParaRPr>
          </a:p>
        </p:txBody>
      </p:sp>
      <p:pic>
        <p:nvPicPr>
          <p:cNvPr id="158" name="Google Shape;158;p8" descr="preencoded.png"/>
          <p:cNvPicPr preferRelativeResize="0"/>
          <p:nvPr/>
        </p:nvPicPr>
        <p:blipFill rotWithShape="1">
          <a:blip r:embed="rId5">
            <a:alphaModFix/>
          </a:blip>
          <a:srcRect/>
          <a:stretch/>
        </p:blipFill>
        <p:spPr>
          <a:xfrm>
            <a:off x="4742021" y="3625691"/>
            <a:ext cx="566976" cy="566976"/>
          </a:xfrm>
          <a:prstGeom prst="rect">
            <a:avLst/>
          </a:prstGeom>
          <a:noFill/>
          <a:ln>
            <a:noFill/>
          </a:ln>
        </p:spPr>
      </p:pic>
      <p:sp>
        <p:nvSpPr>
          <p:cNvPr id="159" name="Google Shape;159;p8"/>
          <p:cNvSpPr/>
          <p:nvPr/>
        </p:nvSpPr>
        <p:spPr>
          <a:xfrm>
            <a:off x="4742021" y="4419481"/>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Animation</a:t>
            </a:r>
            <a:endParaRPr sz="2200">
              <a:solidFill>
                <a:schemeClr val="dk1"/>
              </a:solidFill>
              <a:latin typeface="Calibri"/>
              <a:ea typeface="Calibri"/>
              <a:cs typeface="Calibri"/>
              <a:sym typeface="Calibri"/>
            </a:endParaRPr>
          </a:p>
        </p:txBody>
      </p:sp>
      <p:sp>
        <p:nvSpPr>
          <p:cNvPr id="160" name="Google Shape;160;p8"/>
          <p:cNvSpPr/>
          <p:nvPr/>
        </p:nvSpPr>
        <p:spPr>
          <a:xfrm>
            <a:off x="4742021" y="4909899"/>
            <a:ext cx="3608189"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Create animations to dynamically showcase the motion and interactions of the celestial bodies.</a:t>
            </a:r>
            <a:endParaRPr sz="1750">
              <a:solidFill>
                <a:schemeClr val="dk1"/>
              </a:solidFill>
              <a:latin typeface="Calibri"/>
              <a:ea typeface="Calibri"/>
              <a:cs typeface="Calibri"/>
              <a:sym typeface="Calibri"/>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p:nvPr/>
        </p:nvSpPr>
        <p:spPr>
          <a:xfrm>
            <a:off x="748784" y="588288"/>
            <a:ext cx="5348764" cy="66853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FD5FA"/>
              </a:buClr>
              <a:buSzPts val="4200"/>
              <a:buFont typeface="Instrument Sans Medium"/>
              <a:buNone/>
            </a:pPr>
            <a:r>
              <a:rPr lang="en-US" sz="4200">
                <a:solidFill>
                  <a:srgbClr val="EFD5FA"/>
                </a:solidFill>
                <a:latin typeface="Instrument Sans Medium"/>
                <a:ea typeface="Instrument Sans Medium"/>
                <a:cs typeface="Instrument Sans Medium"/>
                <a:sym typeface="Instrument Sans Medium"/>
              </a:rPr>
              <a:t>Simulation Code</a:t>
            </a:r>
            <a:endParaRPr sz="4200">
              <a:solidFill>
                <a:schemeClr val="dk1"/>
              </a:solidFill>
              <a:latin typeface="Calibri"/>
              <a:ea typeface="Calibri"/>
              <a:cs typeface="Calibri"/>
              <a:sym typeface="Calibri"/>
            </a:endParaRPr>
          </a:p>
        </p:txBody>
      </p:sp>
      <p:pic>
        <p:nvPicPr>
          <p:cNvPr id="167" name="Google Shape;167;p9" descr="preencoded.png"/>
          <p:cNvPicPr preferRelativeResize="0"/>
          <p:nvPr/>
        </p:nvPicPr>
        <p:blipFill rotWithShape="1">
          <a:blip r:embed="rId3">
            <a:alphaModFix/>
          </a:blip>
          <a:srcRect/>
          <a:stretch/>
        </p:blipFill>
        <p:spPr>
          <a:xfrm>
            <a:off x="748784" y="1818323"/>
            <a:ext cx="4029075" cy="4796790"/>
          </a:xfrm>
          <a:prstGeom prst="rect">
            <a:avLst/>
          </a:prstGeom>
          <a:noFill/>
          <a:ln>
            <a:noFill/>
          </a:ln>
        </p:spPr>
      </p:pic>
      <p:pic>
        <p:nvPicPr>
          <p:cNvPr id="168" name="Google Shape;168;p9" descr="preencoded.png"/>
          <p:cNvPicPr preferRelativeResize="0"/>
          <p:nvPr/>
        </p:nvPicPr>
        <p:blipFill rotWithShape="1">
          <a:blip r:embed="rId4">
            <a:alphaModFix/>
          </a:blip>
          <a:srcRect/>
          <a:stretch/>
        </p:blipFill>
        <p:spPr>
          <a:xfrm>
            <a:off x="5307449" y="1818323"/>
            <a:ext cx="3938826" cy="5856684"/>
          </a:xfrm>
          <a:prstGeom prst="rect">
            <a:avLst/>
          </a:prstGeom>
          <a:noFill/>
          <a:ln>
            <a:noFill/>
          </a:ln>
        </p:spPr>
      </p:pic>
      <p:pic>
        <p:nvPicPr>
          <p:cNvPr id="169" name="Google Shape;169;p9" descr="preencoded.png"/>
          <p:cNvPicPr preferRelativeResize="0"/>
          <p:nvPr/>
        </p:nvPicPr>
        <p:blipFill rotWithShape="1">
          <a:blip r:embed="rId5">
            <a:alphaModFix/>
          </a:blip>
          <a:srcRect/>
          <a:stretch/>
        </p:blipFill>
        <p:spPr>
          <a:xfrm>
            <a:off x="9866114" y="1818323"/>
            <a:ext cx="4029075" cy="5279708"/>
          </a:xfrm>
          <a:prstGeom prst="rect">
            <a:avLst/>
          </a:prstGeom>
          <a:noFill/>
          <a:ln>
            <a:noFill/>
          </a:ln>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627</Words>
  <Application>Microsoft Office PowerPoint</Application>
  <PresentationFormat>Custom</PresentationFormat>
  <Paragraphs>91</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Arial</vt:lpstr>
      <vt:lpstr>Inter</vt:lpstr>
      <vt:lpstr>Instrument Sans Medium</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heet mehta</cp:lastModifiedBy>
  <cp:revision>4</cp:revision>
  <dcterms:created xsi:type="dcterms:W3CDTF">2024-11-23T19:23:18Z</dcterms:created>
  <dcterms:modified xsi:type="dcterms:W3CDTF">2024-11-28T17:39:06Z</dcterms:modified>
</cp:coreProperties>
</file>